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3.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theme/theme4.xml" ContentType="application/vnd.openxmlformats-officedocument.theme+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310" r:id="rId5"/>
    <p:sldMasterId id="2147484343" r:id="rId6"/>
    <p:sldMasterId id="2147484365" r:id="rId7"/>
    <p:sldMasterId id="2147484387" r:id="rId8"/>
  </p:sldMasterIdLst>
  <p:notesMasterIdLst>
    <p:notesMasterId r:id="rId60"/>
  </p:notesMasterIdLst>
  <p:handoutMasterIdLst>
    <p:handoutMasterId r:id="rId61"/>
  </p:handoutMasterIdLst>
  <p:sldIdLst>
    <p:sldId id="1459" r:id="rId9"/>
    <p:sldId id="1480" r:id="rId10"/>
    <p:sldId id="1482" r:id="rId11"/>
    <p:sldId id="1483" r:id="rId12"/>
    <p:sldId id="1523" r:id="rId13"/>
    <p:sldId id="1524" r:id="rId14"/>
    <p:sldId id="1525" r:id="rId15"/>
    <p:sldId id="1526" r:id="rId16"/>
    <p:sldId id="1527" r:id="rId17"/>
    <p:sldId id="1539" r:id="rId18"/>
    <p:sldId id="1497" r:id="rId19"/>
    <p:sldId id="1498" r:id="rId20"/>
    <p:sldId id="1501" r:id="rId21"/>
    <p:sldId id="1507" r:id="rId22"/>
    <p:sldId id="1506" r:id="rId23"/>
    <p:sldId id="1499" r:id="rId24"/>
    <p:sldId id="1502" r:id="rId25"/>
    <p:sldId id="1500" r:id="rId26"/>
    <p:sldId id="1503" r:id="rId27"/>
    <p:sldId id="1536" r:id="rId28"/>
    <p:sldId id="1510" r:id="rId29"/>
    <p:sldId id="1511" r:id="rId30"/>
    <p:sldId id="1512" r:id="rId31"/>
    <p:sldId id="1513" r:id="rId32"/>
    <p:sldId id="1508" r:id="rId33"/>
    <p:sldId id="1509" r:id="rId34"/>
    <p:sldId id="1504" r:id="rId35"/>
    <p:sldId id="1505" r:id="rId36"/>
    <p:sldId id="1514" r:id="rId37"/>
    <p:sldId id="1515" r:id="rId38"/>
    <p:sldId id="1528" r:id="rId39"/>
    <p:sldId id="1529" r:id="rId40"/>
    <p:sldId id="1530" r:id="rId41"/>
    <p:sldId id="1531" r:id="rId42"/>
    <p:sldId id="1532" r:id="rId43"/>
    <p:sldId id="1534" r:id="rId44"/>
    <p:sldId id="1535" r:id="rId45"/>
    <p:sldId id="1540" r:id="rId46"/>
    <p:sldId id="1541" r:id="rId47"/>
    <p:sldId id="1519" r:id="rId48"/>
    <p:sldId id="1520" r:id="rId49"/>
    <p:sldId id="1517" r:id="rId50"/>
    <p:sldId id="1518" r:id="rId51"/>
    <p:sldId id="1545" r:id="rId52"/>
    <p:sldId id="1495" r:id="rId53"/>
    <p:sldId id="1542" r:id="rId54"/>
    <p:sldId id="1543" r:id="rId55"/>
    <p:sldId id="1538" r:id="rId56"/>
    <p:sldId id="1537" r:id="rId57"/>
    <p:sldId id="1491" r:id="rId58"/>
    <p:sldId id="1522" r:id="rId59"/>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 id="4" name="Merav Davidson" initials="MD" lastIdx="22" clrIdx="4">
    <p:extLst>
      <p:ext uri="{19B8F6BF-5375-455C-9EA6-DF929625EA0E}">
        <p15:presenceInfo xmlns:p15="http://schemas.microsoft.com/office/powerpoint/2012/main" userId="S-1-5-21-72051607-1745760036-109187956-129060" providerId="AD"/>
      </p:ext>
    </p:extLst>
  </p:cmAuthor>
  <p:cmAuthor id="5" name="Rahul Bagaria" initials="RB" lastIdx="1" clrIdx="5">
    <p:extLst>
      <p:ext uri="{19B8F6BF-5375-455C-9EA6-DF929625EA0E}">
        <p15:presenceInfo xmlns:p15="http://schemas.microsoft.com/office/powerpoint/2012/main" userId="S-1-5-21-2127521184-1604012920-1887927527-1383325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BCF2"/>
    <a:srgbClr val="000000"/>
    <a:srgbClr val="EC0627"/>
    <a:srgbClr val="505050"/>
    <a:srgbClr val="107C10"/>
    <a:srgbClr val="323232"/>
    <a:srgbClr val="5C2D91"/>
    <a:srgbClr val="32145A"/>
    <a:srgbClr val="002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50" autoAdjust="0"/>
    <p:restoredTop sz="74658" autoAdjust="0"/>
  </p:normalViewPr>
  <p:slideViewPr>
    <p:cSldViewPr>
      <p:cViewPr varScale="1">
        <p:scale>
          <a:sx n="79" d="100"/>
          <a:sy n="79" d="100"/>
        </p:scale>
        <p:origin x="441" y="54"/>
      </p:cViewPr>
      <p:guideLst/>
    </p:cSldViewPr>
  </p:slideViewPr>
  <p:outlineViewPr>
    <p:cViewPr>
      <p:scale>
        <a:sx n="33" d="100"/>
        <a:sy n="33" d="100"/>
      </p:scale>
      <p:origin x="0" y="-14442"/>
    </p:cViewPr>
  </p:outlineViewPr>
  <p:notesTextViewPr>
    <p:cViewPr>
      <p:scale>
        <a:sx n="100" d="100"/>
        <a:sy n="100" d="100"/>
      </p:scale>
      <p:origin x="0" y="0"/>
    </p:cViewPr>
  </p:notesTextViewPr>
  <p:sorterViewPr>
    <p:cViewPr>
      <p:scale>
        <a:sx n="75" d="100"/>
        <a:sy n="75" d="100"/>
      </p:scale>
      <p:origin x="0" y="-2292"/>
    </p:cViewPr>
  </p:sorterViewPr>
  <p:notesViewPr>
    <p:cSldViewPr showGuides="1">
      <p:cViewPr>
        <p:scale>
          <a:sx n="100" d="100"/>
          <a:sy n="100" d="100"/>
        </p:scale>
        <p:origin x="2616" y="90"/>
      </p:cViewPr>
      <p:guideLst>
        <p:guide orient="horz" pos="2880"/>
        <p:guide pos="2160"/>
      </p:guideLst>
    </p:cSldViewPr>
  </p:notesViewPr>
  <p:gridSpacing cx="91439" cy="91439"/>
</p:viewPr>
</file>

<file path=ppt/_rels/presentation.xml.rels><?xml version="1.0" encoding="UTF-8" standalone="yes"?>
<Relationships xmlns="http://schemas.openxmlformats.org/package/2006/relationships"><Relationship Id="rId26" Type="http://schemas.openxmlformats.org/officeDocument/2006/relationships/slide" Target="slides/slide18.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slide" Target="slides/slide34.xml"/><Relationship Id="rId47" Type="http://schemas.openxmlformats.org/officeDocument/2006/relationships/slide" Target="slides/slide39.xml"/><Relationship Id="rId50" Type="http://schemas.openxmlformats.org/officeDocument/2006/relationships/slide" Target="slides/slide42.xml"/><Relationship Id="rId55" Type="http://schemas.openxmlformats.org/officeDocument/2006/relationships/slide" Target="slides/slide47.xml"/><Relationship Id="rId63" Type="http://schemas.openxmlformats.org/officeDocument/2006/relationships/presProps" Target="presProp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8.xml"/><Relationship Id="rId29" Type="http://schemas.openxmlformats.org/officeDocument/2006/relationships/slide" Target="slides/slide21.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slide" Target="slides/slide37.xml"/><Relationship Id="rId53" Type="http://schemas.openxmlformats.org/officeDocument/2006/relationships/slide" Target="slides/slide45.xml"/><Relationship Id="rId58" Type="http://schemas.openxmlformats.org/officeDocument/2006/relationships/slide" Target="slides/slide50.xml"/><Relationship Id="rId66" Type="http://schemas.openxmlformats.org/officeDocument/2006/relationships/tableStyles" Target="tableStyles.xml"/><Relationship Id="rId5" Type="http://schemas.openxmlformats.org/officeDocument/2006/relationships/slideMaster" Target="slideMasters/slideMaster2.xml"/><Relationship Id="rId61" Type="http://schemas.openxmlformats.org/officeDocument/2006/relationships/handoutMaster" Target="handoutMasters/handoutMaster1.xml"/><Relationship Id="rId19" Type="http://schemas.openxmlformats.org/officeDocument/2006/relationships/slide" Target="slides/slide1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slide" Target="slides/slide40.xml"/><Relationship Id="rId56" Type="http://schemas.openxmlformats.org/officeDocument/2006/relationships/slide" Target="slides/slide48.xml"/><Relationship Id="rId64" Type="http://schemas.openxmlformats.org/officeDocument/2006/relationships/viewProps" Target="viewProps.xml"/><Relationship Id="rId8" Type="http://schemas.openxmlformats.org/officeDocument/2006/relationships/slideMaster" Target="slideMasters/slideMaster5.xml"/><Relationship Id="rId51" Type="http://schemas.openxmlformats.org/officeDocument/2006/relationships/slide" Target="slides/slide43.xml"/><Relationship Id="rId3" Type="http://schemas.openxmlformats.org/officeDocument/2006/relationships/customXml" Target="../customXml/item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slide" Target="slides/slide38.xml"/><Relationship Id="rId59" Type="http://schemas.openxmlformats.org/officeDocument/2006/relationships/slide" Target="slides/slide51.xml"/><Relationship Id="rId67" Type="http://schemas.microsoft.com/office/2015/10/relationships/revisionInfo" Target="revisionInfo.xml"/><Relationship Id="rId20" Type="http://schemas.openxmlformats.org/officeDocument/2006/relationships/slide" Target="slides/slide12.xml"/><Relationship Id="rId41" Type="http://schemas.openxmlformats.org/officeDocument/2006/relationships/slide" Target="slides/slide33.xml"/><Relationship Id="rId54" Type="http://schemas.openxmlformats.org/officeDocument/2006/relationships/slide" Target="slides/slide46.xml"/><Relationship Id="rId62"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slide" Target="slides/slide41.xml"/><Relationship Id="rId57" Type="http://schemas.openxmlformats.org/officeDocument/2006/relationships/slide" Target="slides/slide49.xml"/><Relationship Id="rId10" Type="http://schemas.openxmlformats.org/officeDocument/2006/relationships/slide" Target="slides/slide2.xml"/><Relationship Id="rId31" Type="http://schemas.openxmlformats.org/officeDocument/2006/relationships/slide" Target="slides/slide23.xml"/><Relationship Id="rId44" Type="http://schemas.openxmlformats.org/officeDocument/2006/relationships/slide" Target="slides/slide36.xml"/><Relationship Id="rId52" Type="http://schemas.openxmlformats.org/officeDocument/2006/relationships/slide" Target="slides/slide44.xml"/><Relationship Id="rId60" Type="http://schemas.openxmlformats.org/officeDocument/2006/relationships/notesMaster" Target="notesMasters/notesMaster1.xml"/><Relationship Id="rId65"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1.xml"/><Relationship Id="rId13" Type="http://schemas.openxmlformats.org/officeDocument/2006/relationships/slide" Target="slides/slide5.xml"/><Relationship Id="rId18" Type="http://schemas.openxmlformats.org/officeDocument/2006/relationships/slide" Target="slides/slide10.xml"/><Relationship Id="rId39" Type="http://schemas.openxmlformats.org/officeDocument/2006/relationships/slide" Target="slides/slide3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a:latin typeface="Segoe UI" pitchFamily="34" charset="0"/>
              </a:rPr>
              <a:t>Microsoft Build 2016</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9/25/2017 6:31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Microsoft Build 2016</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9/25/2017 6:31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9/25/2017 6:31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4054076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9/25/2017 6:39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44</a:t>
            </a:fld>
            <a:endParaRPr lang="en-US" dirty="0"/>
          </a:p>
        </p:txBody>
      </p:sp>
    </p:spTree>
    <p:extLst>
      <p:ext uri="{BB962C8B-B14F-4D97-AF65-F5344CB8AC3E}">
        <p14:creationId xmlns:p14="http://schemas.microsoft.com/office/powerpoint/2010/main" val="3809002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9/25/2017 6:31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50</a:t>
            </a:fld>
            <a:endParaRPr lang="en-US" dirty="0"/>
          </a:p>
        </p:txBody>
      </p:sp>
    </p:spTree>
    <p:extLst>
      <p:ext uri="{BB962C8B-B14F-4D97-AF65-F5344CB8AC3E}">
        <p14:creationId xmlns:p14="http://schemas.microsoft.com/office/powerpoint/2010/main" val="10235941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9/25/2017 6:31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29695503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9/25/2017 6:31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7661741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 bunch of interesting new capabilities so lets</a:t>
            </a:r>
            <a:r>
              <a:rPr lang="en-US" baseline="0" dirty="0"/>
              <a:t> get started with the first area: Intelligent APM</a:t>
            </a:r>
          </a:p>
          <a:p>
            <a:r>
              <a:rPr lang="en-US" baseline="0" dirty="0"/>
              <a:t>As modern app developers, we all know how crucial it is to detect, triage and diagnose problems before they start affecting our customers. With Application Insights you get all the tools to make your diagnostics experience smarter and find and fix problems before your customers know it!</a:t>
            </a:r>
          </a:p>
          <a:p>
            <a:endParaRPr lang="en-US" baseline="0" dirty="0"/>
          </a:p>
          <a:p>
            <a:r>
              <a:rPr lang="en-US" b="1" baseline="0" dirty="0"/>
              <a:t>Detect</a:t>
            </a:r>
            <a:r>
              <a:rPr lang="en-US" baseline="0" dirty="0"/>
              <a:t>: One of the most crucial things is to be able to detect issues as soon as they happen, and be alerted instantaneously. However, t</a:t>
            </a:r>
            <a:r>
              <a:rPr lang="en-US" dirty="0"/>
              <a:t>he issue with alerts is that it requires you to have a threshold</a:t>
            </a:r>
            <a:r>
              <a:rPr lang="en-US" baseline="0" dirty="0"/>
              <a:t> and more often than not, you don’t have any idea. Moreover, in the complexity of modern app architecture, even an army of analysts sitting in front of a dashboard cannot detect all the different things that can go wrong. That is where proactive diagnostics come into play. With our Machine Learning based technology, you can be alerted on real time service disruptions and anomalous patterns in your app performance and behavior, with thresholds constantly evolving based on your app architecture and performance patterns.</a:t>
            </a:r>
          </a:p>
          <a:p>
            <a:endParaRPr lang="en-US" baseline="0" dirty="0"/>
          </a:p>
          <a:p>
            <a:r>
              <a:rPr lang="en-US" baseline="0" dirty="0"/>
              <a:t>With dashboards you can pin all the charts and KPIs across your Azure resources at a single place and share with your colleagues. You can also take advantage of the new live stream metrics to see what is going on with your application metrics at this right very moment.</a:t>
            </a:r>
          </a:p>
          <a:p>
            <a:endParaRPr lang="en-US" baseline="0" dirty="0"/>
          </a:p>
          <a:p>
            <a:r>
              <a:rPr lang="en-US" b="1" baseline="0" dirty="0"/>
              <a:t>Triage</a:t>
            </a:r>
            <a:r>
              <a:rPr lang="en-US" baseline="0" dirty="0"/>
              <a:t>: Once you detect an issue, the next thing is to figure out its impact and whether it is priority enough to solve right now. With Application insights you can find out the real user impact of any exception and take decisions accordingly. With the new Application Map you can automatically detect your application topology across dependencies and client &amp; server side components. You can find the impact assessment and click through to underlying Azure resources to find the right information.</a:t>
            </a:r>
          </a:p>
          <a:p>
            <a:endParaRPr lang="en-US" b="1" dirty="0"/>
          </a:p>
          <a:p>
            <a:r>
              <a:rPr lang="en-US" sz="1100" b="1" dirty="0">
                <a:effectLst/>
                <a:latin typeface="Calibri" panose="020F0502020204030204" pitchFamily="34" charset="0"/>
                <a:ea typeface="Calibri" panose="020F0502020204030204" pitchFamily="34" charset="0"/>
                <a:cs typeface="Times New Roman" panose="02020603050405020304" pitchFamily="18" charset="0"/>
              </a:rPr>
              <a:t>Diagnose</a:t>
            </a:r>
            <a:r>
              <a:rPr lang="en-US" sz="1100" dirty="0">
                <a:effectLst/>
                <a:latin typeface="Calibri" panose="020F0502020204030204" pitchFamily="34" charset="0"/>
                <a:ea typeface="Calibri" panose="020F0502020204030204" pitchFamily="34" charset="0"/>
                <a:cs typeface="Times New Roman" panose="02020603050405020304" pitchFamily="18" charset="0"/>
              </a:rPr>
              <a:t>: Once</a:t>
            </a:r>
            <a:r>
              <a:rPr lang="en-US" sz="1100" baseline="0" dirty="0">
                <a:effectLst/>
                <a:latin typeface="Calibri" panose="020F0502020204030204" pitchFamily="34" charset="0"/>
                <a:ea typeface="Calibri" panose="020F0502020204030204" pitchFamily="34" charset="0"/>
                <a:cs typeface="Times New Roman" panose="02020603050405020304" pitchFamily="18" charset="0"/>
              </a:rPr>
              <a:t> you decide to fix an issue, you need all the context to solve it, and with our out-of-the box telemetry collection, you will have all the data you need. What’s more, if you are developing Azure Cloud Services or App Services, you can get much deeper diagnostics information, covering some of the role lifecycle issues and other performance problems.</a:t>
            </a:r>
            <a:br>
              <a:rPr lang="en-US" sz="1100" baseline="0" dirty="0">
                <a:effectLst/>
                <a:latin typeface="Calibri" panose="020F0502020204030204" pitchFamily="34" charset="0"/>
                <a:ea typeface="Calibri" panose="020F0502020204030204" pitchFamily="34" charset="0"/>
                <a:cs typeface="Times New Roman" panose="02020603050405020304" pitchFamily="18" charset="0"/>
              </a:rPr>
            </a:br>
            <a:br>
              <a:rPr lang="en-US" sz="1100" baseline="0" dirty="0">
                <a:effectLst/>
                <a:latin typeface="Calibri" panose="020F0502020204030204" pitchFamily="34" charset="0"/>
                <a:ea typeface="Calibri" panose="020F0502020204030204" pitchFamily="34" charset="0"/>
                <a:cs typeface="Times New Roman" panose="02020603050405020304" pitchFamily="18" charset="0"/>
              </a:rPr>
            </a:br>
            <a:r>
              <a:rPr lang="en-US" sz="1100" b="1" baseline="0" dirty="0">
                <a:effectLst/>
                <a:latin typeface="Calibri" panose="020F0502020204030204" pitchFamily="34" charset="0"/>
                <a:ea typeface="Calibri" panose="020F0502020204030204" pitchFamily="34" charset="0"/>
                <a:cs typeface="Times New Roman" panose="02020603050405020304" pitchFamily="18" charset="0"/>
              </a:rPr>
              <a:t>Operationalize</a:t>
            </a:r>
            <a:r>
              <a:rPr lang="en-US" sz="1100" baseline="0" dirty="0">
                <a:effectLst/>
                <a:latin typeface="Calibri" panose="020F0502020204030204" pitchFamily="34" charset="0"/>
                <a:ea typeface="Calibri" panose="020F0502020204030204" pitchFamily="34" charset="0"/>
                <a:cs typeface="Times New Roman" panose="02020603050405020304" pitchFamily="18" charset="0"/>
              </a:rPr>
              <a:t>: Once you have been through the Detect, Triage &amp; Diagnose cycle, you can set up your own custom alerts based on the thresholds you discovered and keep being on top of things!</a:t>
            </a:r>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9/25/2017 6:31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22909506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OK! So, lets get to our next area: </a:t>
            </a:r>
            <a:r>
              <a:rPr lang="en-US" b="1" baseline="0" dirty="0"/>
              <a:t>Analytics</a:t>
            </a:r>
          </a:p>
          <a:p>
            <a:endParaRPr lang="en-US" baseline="0" dirty="0"/>
          </a:p>
          <a:p>
            <a:r>
              <a:rPr lang="en-US" dirty="0"/>
              <a:t>As we mentioned in the beginning, Analytics is a new capability in Application Insights we just</a:t>
            </a:r>
            <a:r>
              <a:rPr lang="en-US" baseline="0" dirty="0"/>
              <a:t> announced at Build. And, I should say it is one of my most favorites. </a:t>
            </a:r>
          </a:p>
          <a:p>
            <a:endParaRPr lang="en-US" baseline="0" dirty="0"/>
          </a:p>
          <a:p>
            <a:r>
              <a:rPr lang="en-US" baseline="0" dirty="0"/>
              <a:t>In a modern app architecture with various tiers and components, it is often very difficult to diagnose problems or gaps across the entire app stack unless you can connect the various perspectives. </a:t>
            </a:r>
          </a:p>
          <a:p>
            <a:endParaRPr lang="en-US" baseline="0" dirty="0"/>
          </a:p>
          <a:p>
            <a:r>
              <a:rPr lang="en-US" baseline="0" dirty="0"/>
              <a:t>With our new big data query engine, you can do that very easily and find all the answers to do the root-cause analyses.</a:t>
            </a:r>
          </a:p>
          <a:p>
            <a:endParaRPr lang="en-US" baseline="0" dirty="0"/>
          </a:p>
          <a:p>
            <a:r>
              <a:rPr lang="en-US" baseline="0" dirty="0"/>
              <a:t>You can ask ad-hoc queries across your entire app telemetry and even do full text search to discover the right data sets.</a:t>
            </a:r>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9/25/2017 6:31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41512243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a:t>What powers</a:t>
            </a:r>
            <a:r>
              <a:rPr lang="en-US" sz="900" baseline="0" dirty="0"/>
              <a:t> the Analytics experience is a powerful query language we launched as well.</a:t>
            </a:r>
          </a:p>
          <a:p>
            <a:endParaRPr lang="en-US" sz="900" baseline="0" dirty="0"/>
          </a:p>
          <a:p>
            <a:r>
              <a:rPr lang="en-US" sz="900" baseline="0" dirty="0"/>
              <a:t>Read through the points…</a:t>
            </a:r>
          </a:p>
          <a:p>
            <a:endParaRPr lang="en-US" sz="900" baseline="0" dirty="0"/>
          </a:p>
          <a:p>
            <a:r>
              <a:rPr lang="en-US" sz="900" baseline="0" dirty="0"/>
              <a:t>And the best thing with Application Insights is that since we collect telemetry across your application stack, you can correlate data across your Service Performance, Business Metrics and Customer Experience and generate unique insights helping you answer tough questions almost instantly.</a:t>
            </a:r>
            <a:endParaRPr lang="en-US" sz="900" dirty="0"/>
          </a:p>
          <a:p>
            <a:endParaRPr lang="en-US" sz="900" dirty="0"/>
          </a:p>
          <a:p>
            <a:r>
              <a:rPr lang="en-US" sz="900" dirty="0"/>
              <a:t>To put it in perspective, some very high scale Microsoft</a:t>
            </a:r>
            <a:r>
              <a:rPr lang="en-US" sz="900" baseline="0" dirty="0"/>
              <a:t> services are using it today sending us Terabytes of data over which they can get answers to their queries in as little as a few seconds. E.g. internally t</a:t>
            </a:r>
            <a:r>
              <a:rPr lang="en-US" sz="900" b="0" i="0" kern="1200" dirty="0">
                <a:solidFill>
                  <a:schemeClr val="tx1"/>
                </a:solidFill>
                <a:effectLst/>
                <a:latin typeface="Segoe UI Light" pitchFamily="34" charset="0"/>
                <a:ea typeface="+mn-ea"/>
                <a:cs typeface="+mn-cs"/>
              </a:rPr>
              <a:t>he service ingests over 1 trillion events and 600TB a day of log data across hundreds of Microsoft cloud services.  Yes, 600TB a day – that’s many petabytes of retained log storage in just one month.</a:t>
            </a:r>
            <a:br>
              <a:rPr lang="en-US" sz="900" dirty="0"/>
            </a:br>
            <a:endParaRPr lang="en-US" sz="900" dirty="0"/>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9/25/2017 6:31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8223205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Lets switch gears to our 3</a:t>
            </a:r>
            <a:r>
              <a:rPr lang="en-US" baseline="30000" dirty="0"/>
              <a:t>rd</a:t>
            </a:r>
            <a:r>
              <a:rPr lang="en-US" baseline="0" dirty="0"/>
              <a:t> area: DevOps. As developers we would be using one or the other dev environment and have some DevOps workflows that we would be using! Having the diagnostics experience integrated with our existing practices makes it so very easy and useful! If you use Visual Studio or Visual Studio Team Services, there are a bunch of integration points that you can take advantage of.</a:t>
            </a:r>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9/25/2017 6:31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697168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also makes Application Insights powerful is how</a:t>
            </a:r>
            <a:r>
              <a:rPr lang="en-US" baseline="0" dirty="0"/>
              <a:t> it is designed to be flexible and extensible to help you get insights suited to your particular needs.</a:t>
            </a:r>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9/25/2017 6:31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7987760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9/25/2017 6:31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56794447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655962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605684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24779">
                      <a:srgbClr val="000000"/>
                    </a:gs>
                    <a:gs pos="70000">
                      <a:srgbClr val="000000"/>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24779">
                      <a:srgbClr val="000000"/>
                    </a:gs>
                    <a:gs pos="70000">
                      <a:srgbClr val="000000"/>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082170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110791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407244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92035">
                      <a:srgbClr val="000000"/>
                    </a:gs>
                    <a:gs pos="75000">
                      <a:srgbClr val="000000"/>
                    </a:gs>
                  </a:gsLst>
                  <a:lin ang="5400000" scaled="0"/>
                </a:gradFill>
              </a:defRPr>
            </a:lvl1pPr>
          </a:lstStyle>
          <a:p>
            <a:r>
              <a:rPr lang="en-US" dirty="0"/>
              <a:t>Section title</a:t>
            </a:r>
          </a:p>
        </p:txBody>
      </p:sp>
    </p:spTree>
    <p:extLst>
      <p:ext uri="{BB962C8B-B14F-4D97-AF65-F5344CB8AC3E}">
        <p14:creationId xmlns:p14="http://schemas.microsoft.com/office/powerpoint/2010/main" val="295805189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0997685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37317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556953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33864193"/>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64013" y="479425"/>
            <a:ext cx="1436313" cy="306604"/>
          </a:xfrm>
          <a:prstGeom prst="rect">
            <a:avLst/>
          </a:prstGeom>
        </p:spPr>
      </p:pic>
    </p:spTree>
    <p:extLst>
      <p:ext uri="{BB962C8B-B14F-4D97-AF65-F5344CB8AC3E}">
        <p14:creationId xmlns:p14="http://schemas.microsoft.com/office/powerpoint/2010/main" val="68052593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8478087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799467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18933552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3437131397"/>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24779">
                      <a:srgbClr val="000000"/>
                    </a:gs>
                    <a:gs pos="70000">
                      <a:srgbClr val="000000"/>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24779">
                      <a:srgbClr val="000000"/>
                    </a:gs>
                    <a:gs pos="70000">
                      <a:srgbClr val="000000"/>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784147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9086985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92035">
                      <a:srgbClr val="000000"/>
                    </a:gs>
                    <a:gs pos="75000">
                      <a:srgbClr val="000000"/>
                    </a:gs>
                  </a:gsLst>
                  <a:lin ang="5400000" scaled="0"/>
                </a:gradFill>
              </a:defRPr>
            </a:lvl1pPr>
          </a:lstStyle>
          <a:p>
            <a:r>
              <a:rPr lang="en-US" dirty="0"/>
              <a:t>Section title</a:t>
            </a:r>
          </a:p>
        </p:txBody>
      </p:sp>
    </p:spTree>
    <p:extLst>
      <p:ext uri="{BB962C8B-B14F-4D97-AF65-F5344CB8AC3E}">
        <p14:creationId xmlns:p14="http://schemas.microsoft.com/office/powerpoint/2010/main" val="16893455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3669745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Tree>
    <p:extLst>
      <p:ext uri="{BB962C8B-B14F-4D97-AF65-F5344CB8AC3E}">
        <p14:creationId xmlns:p14="http://schemas.microsoft.com/office/powerpoint/2010/main" val="16850104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64013" y="479425"/>
            <a:ext cx="1436313" cy="306604"/>
          </a:xfrm>
          <a:prstGeom prst="rect">
            <a:avLst/>
          </a:prstGeom>
        </p:spPr>
      </p:pic>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2533843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TextBox 7"/>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12433159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3250026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39774513"/>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1067622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4254255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36289604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03174803"/>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165293602"/>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133663928"/>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6195">
                      <a:schemeClr val="tx1"/>
                    </a:gs>
                    <a:gs pos="24779">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6195">
                      <a:schemeClr val="tx1"/>
                    </a:gs>
                    <a:gs pos="24779">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1637289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8150593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5372050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41242146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8461135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8687537"/>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73054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610562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Accent Color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50803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8705256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rgbClr val="505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42557834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236503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1"/>
            <a:ext cx="11887200" cy="2092881"/>
          </a:xfrm>
        </p:spPr>
        <p:txBody>
          <a:bodyPr>
            <a:spAutoFit/>
          </a:bodyPr>
          <a:lstStyle>
            <a:lvl1pPr>
              <a:buClr>
                <a:schemeClr val="tx2"/>
              </a:buClr>
              <a:defRPr sz="4000">
                <a:gradFill>
                  <a:gsLst>
                    <a:gs pos="7080">
                      <a:schemeClr val="tx2"/>
                    </a:gs>
                    <a:gs pos="36283">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44998226"/>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978175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TextBox 7"/>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21226485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8277959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1308684"/>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74981092"/>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313373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00028914"/>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81652217"/>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648217419"/>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3861177478"/>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6195">
                      <a:schemeClr val="tx1"/>
                    </a:gs>
                    <a:gs pos="24779">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6195">
                      <a:schemeClr val="tx1"/>
                    </a:gs>
                    <a:gs pos="24779">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82618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20048134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1300697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64411626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4018096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7812392"/>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324043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694484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Accent Color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99637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55798946"/>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rgbClr val="505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41146844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545290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1"/>
            <a:ext cx="11887200" cy="2092881"/>
          </a:xfrm>
        </p:spPr>
        <p:txBody>
          <a:bodyPr>
            <a:spAutoFit/>
          </a:bodyPr>
          <a:lstStyle>
            <a:lvl1pPr>
              <a:buClr>
                <a:schemeClr val="tx2"/>
              </a:buClr>
              <a:defRPr sz="4000">
                <a:gradFill>
                  <a:gsLst>
                    <a:gs pos="7080">
                      <a:schemeClr val="tx2"/>
                    </a:gs>
                    <a:gs pos="36283">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6660569"/>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9675962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Tree>
    <p:extLst>
      <p:ext uri="{BB962C8B-B14F-4D97-AF65-F5344CB8AC3E}">
        <p14:creationId xmlns:p14="http://schemas.microsoft.com/office/powerpoint/2010/main" val="9044822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39490474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4036343"/>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89107697"/>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54229529"/>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97825435"/>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63678168"/>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2779469986"/>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6195">
                      <a:schemeClr val="tx1"/>
                    </a:gs>
                    <a:gs pos="24779">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6195">
                      <a:schemeClr val="tx1"/>
                    </a:gs>
                    <a:gs pos="24779">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9337051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6704893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253404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336325944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7413136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739778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3598817"/>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9687374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Blank Accent Color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216636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64998339"/>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rgbClr val="505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50855726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141155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userDrawn="1">
  <p:cSld name="Title, Subtitle and Content">
    <p:spTree>
      <p:nvGrpSpPr>
        <p:cNvPr id="1" name=""/>
        <p:cNvGrpSpPr/>
        <p:nvPr/>
      </p:nvGrpSpPr>
      <p:grpSpPr>
        <a:xfrm>
          <a:off x="0" y="0"/>
          <a:ext cx="0" cy="0"/>
          <a:chOff x="0" y="0"/>
          <a:chExt cx="0" cy="0"/>
        </a:xfrm>
      </p:grpSpPr>
      <p:sp>
        <p:nvSpPr>
          <p:cNvPr id="7" name="Text Placeholder 6"/>
          <p:cNvSpPr>
            <a:spLocks noGrp="1"/>
          </p:cNvSpPr>
          <p:nvPr>
            <p:ph type="body" sz="quarter" idx="12" hasCustomPrompt="1"/>
          </p:nvPr>
        </p:nvSpPr>
        <p:spPr>
          <a:xfrm>
            <a:off x="272048" y="2002854"/>
            <a:ext cx="11892379" cy="2092881"/>
          </a:xfrm>
        </p:spPr>
        <p:txBody>
          <a:bodyPr/>
          <a:lstStyle>
            <a:lvl1pPr>
              <a:defRPr>
                <a:solidFill>
                  <a:srgbClr val="32145A"/>
                </a:solidFill>
              </a:defRPr>
            </a:lvl1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hasCustomPrompt="1"/>
          </p:nvPr>
        </p:nvSpPr>
        <p:spPr>
          <a:xfrm>
            <a:off x="272048" y="96934"/>
            <a:ext cx="11892379" cy="932603"/>
          </a:xfrm>
        </p:spPr>
        <p:txBody>
          <a:bodyPr/>
          <a:lstStyle>
            <a:lvl1pPr>
              <a:defRPr>
                <a:solidFill>
                  <a:srgbClr val="32145A"/>
                </a:solidFill>
              </a:defRPr>
            </a:lvl1pPr>
          </a:lstStyle>
          <a:p>
            <a:r>
              <a:rPr lang="en-US" dirty="0"/>
              <a:t>Click to edit title</a:t>
            </a:r>
          </a:p>
        </p:txBody>
      </p:sp>
      <p:sp>
        <p:nvSpPr>
          <p:cNvPr id="5" name="Text Placeholder 4"/>
          <p:cNvSpPr>
            <a:spLocks noGrp="1"/>
          </p:cNvSpPr>
          <p:nvPr>
            <p:ph type="body" sz="quarter" idx="11" hasCustomPrompt="1"/>
          </p:nvPr>
        </p:nvSpPr>
        <p:spPr>
          <a:xfrm>
            <a:off x="272048" y="1156470"/>
            <a:ext cx="11892379" cy="712054"/>
          </a:xfrm>
        </p:spPr>
        <p:txBody>
          <a:bodyPr tIns="91440" anchor="t"/>
          <a:lstStyle>
            <a:lvl1pPr>
              <a:defRPr sz="3808" b="1">
                <a:solidFill>
                  <a:schemeClr val="tx1"/>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vl6pPr>
              <a:defRPr>
                <a:solidFill>
                  <a:schemeClr val="accent1"/>
                </a:solidFill>
              </a:defRPr>
            </a:lvl6pPr>
          </a:lstStyle>
          <a:p>
            <a:pPr lvl="0"/>
            <a:r>
              <a:rPr lang="en-US" dirty="0"/>
              <a:t>Subtitle</a:t>
            </a:r>
          </a:p>
        </p:txBody>
      </p:sp>
    </p:spTree>
    <p:extLst>
      <p:ext uri="{BB962C8B-B14F-4D97-AF65-F5344CB8AC3E}">
        <p14:creationId xmlns:p14="http://schemas.microsoft.com/office/powerpoint/2010/main" val="1822235245"/>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1177863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2" name="TextBox 1"/>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1573609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14952372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795992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9092221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6531923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6280416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189396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1398912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6527269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7283341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595141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5712455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2757808543"/>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18" Type="http://schemas.openxmlformats.org/officeDocument/2006/relationships/slideLayout" Target="../slideLayouts/slideLayout41.xml"/><Relationship Id="rId3" Type="http://schemas.openxmlformats.org/officeDocument/2006/relationships/slideLayout" Target="../slideLayouts/slideLayout26.xml"/><Relationship Id="rId21" Type="http://schemas.openxmlformats.org/officeDocument/2006/relationships/slideLayout" Target="../slideLayouts/slideLayout44.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20" Type="http://schemas.openxmlformats.org/officeDocument/2006/relationships/slideLayout" Target="../slideLayouts/slideLayout43.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10" Type="http://schemas.openxmlformats.org/officeDocument/2006/relationships/slideLayout" Target="../slideLayouts/slideLayout33.xml"/><Relationship Id="rId19" Type="http://schemas.openxmlformats.org/officeDocument/2006/relationships/slideLayout" Target="../slideLayouts/slideLayout42.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 Id="rId2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18" Type="http://schemas.openxmlformats.org/officeDocument/2006/relationships/slideLayout" Target="../slideLayouts/slideLayout62.xml"/><Relationship Id="rId3" Type="http://schemas.openxmlformats.org/officeDocument/2006/relationships/slideLayout" Target="../slideLayouts/slideLayout47.xml"/><Relationship Id="rId21" Type="http://schemas.openxmlformats.org/officeDocument/2006/relationships/slideLayout" Target="../slideLayouts/slideLayout65.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17" Type="http://schemas.openxmlformats.org/officeDocument/2006/relationships/slideLayout" Target="../slideLayouts/slideLayout61.xml"/><Relationship Id="rId2" Type="http://schemas.openxmlformats.org/officeDocument/2006/relationships/slideLayout" Target="../slideLayouts/slideLayout46.xml"/><Relationship Id="rId16" Type="http://schemas.openxmlformats.org/officeDocument/2006/relationships/slideLayout" Target="../slideLayouts/slideLayout60.xml"/><Relationship Id="rId20" Type="http://schemas.openxmlformats.org/officeDocument/2006/relationships/slideLayout" Target="../slideLayouts/slideLayout64.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5" Type="http://schemas.openxmlformats.org/officeDocument/2006/relationships/slideLayout" Target="../slideLayouts/slideLayout59.xml"/><Relationship Id="rId10" Type="http://schemas.openxmlformats.org/officeDocument/2006/relationships/slideLayout" Target="../slideLayouts/slideLayout54.xml"/><Relationship Id="rId19" Type="http://schemas.openxmlformats.org/officeDocument/2006/relationships/slideLayout" Target="../slideLayouts/slideLayout63.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slideLayout" Target="../slideLayouts/slideLayout58.xml"/><Relationship Id="rId22"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3.xml"/><Relationship Id="rId13" Type="http://schemas.openxmlformats.org/officeDocument/2006/relationships/slideLayout" Target="../slideLayouts/slideLayout78.xml"/><Relationship Id="rId18" Type="http://schemas.openxmlformats.org/officeDocument/2006/relationships/slideLayout" Target="../slideLayouts/slideLayout83.xml"/><Relationship Id="rId3" Type="http://schemas.openxmlformats.org/officeDocument/2006/relationships/slideLayout" Target="../slideLayouts/slideLayout68.xml"/><Relationship Id="rId21" Type="http://schemas.openxmlformats.org/officeDocument/2006/relationships/slideLayout" Target="../slideLayouts/slideLayout86.xml"/><Relationship Id="rId7" Type="http://schemas.openxmlformats.org/officeDocument/2006/relationships/slideLayout" Target="../slideLayouts/slideLayout72.xml"/><Relationship Id="rId12" Type="http://schemas.openxmlformats.org/officeDocument/2006/relationships/slideLayout" Target="../slideLayouts/slideLayout77.xml"/><Relationship Id="rId17" Type="http://schemas.openxmlformats.org/officeDocument/2006/relationships/slideLayout" Target="../slideLayouts/slideLayout82.xml"/><Relationship Id="rId2" Type="http://schemas.openxmlformats.org/officeDocument/2006/relationships/slideLayout" Target="../slideLayouts/slideLayout67.xml"/><Relationship Id="rId16" Type="http://schemas.openxmlformats.org/officeDocument/2006/relationships/slideLayout" Target="../slideLayouts/slideLayout81.xml"/><Relationship Id="rId20" Type="http://schemas.openxmlformats.org/officeDocument/2006/relationships/slideLayout" Target="../slideLayouts/slideLayout85.xml"/><Relationship Id="rId1" Type="http://schemas.openxmlformats.org/officeDocument/2006/relationships/slideLayout" Target="../slideLayouts/slideLayout66.xml"/><Relationship Id="rId6" Type="http://schemas.openxmlformats.org/officeDocument/2006/relationships/slideLayout" Target="../slideLayouts/slideLayout71.xml"/><Relationship Id="rId11" Type="http://schemas.openxmlformats.org/officeDocument/2006/relationships/slideLayout" Target="../slideLayouts/slideLayout76.xml"/><Relationship Id="rId5" Type="http://schemas.openxmlformats.org/officeDocument/2006/relationships/slideLayout" Target="../slideLayouts/slideLayout70.xml"/><Relationship Id="rId15" Type="http://schemas.openxmlformats.org/officeDocument/2006/relationships/slideLayout" Target="../slideLayouts/slideLayout80.xml"/><Relationship Id="rId10" Type="http://schemas.openxmlformats.org/officeDocument/2006/relationships/slideLayout" Target="../slideLayouts/slideLayout75.xml"/><Relationship Id="rId19" Type="http://schemas.openxmlformats.org/officeDocument/2006/relationships/slideLayout" Target="../slideLayouts/slideLayout84.xml"/><Relationship Id="rId4" Type="http://schemas.openxmlformats.org/officeDocument/2006/relationships/slideLayout" Target="../slideLayouts/slideLayout69.xml"/><Relationship Id="rId9" Type="http://schemas.openxmlformats.org/officeDocument/2006/relationships/slideLayout" Target="../slideLayouts/slideLayout74.xml"/><Relationship Id="rId14" Type="http://schemas.openxmlformats.org/officeDocument/2006/relationships/slideLayout" Target="../slideLayouts/slideLayout79.xml"/><Relationship Id="rId22"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94.xml"/><Relationship Id="rId13" Type="http://schemas.openxmlformats.org/officeDocument/2006/relationships/slideLayout" Target="../slideLayouts/slideLayout99.xml"/><Relationship Id="rId18" Type="http://schemas.openxmlformats.org/officeDocument/2006/relationships/slideLayout" Target="../slideLayouts/slideLayout104.xml"/><Relationship Id="rId3" Type="http://schemas.openxmlformats.org/officeDocument/2006/relationships/slideLayout" Target="../slideLayouts/slideLayout89.xml"/><Relationship Id="rId21" Type="http://schemas.openxmlformats.org/officeDocument/2006/relationships/slideLayout" Target="../slideLayouts/slideLayout107.xml"/><Relationship Id="rId7" Type="http://schemas.openxmlformats.org/officeDocument/2006/relationships/slideLayout" Target="../slideLayouts/slideLayout93.xml"/><Relationship Id="rId12" Type="http://schemas.openxmlformats.org/officeDocument/2006/relationships/slideLayout" Target="../slideLayouts/slideLayout98.xml"/><Relationship Id="rId17" Type="http://schemas.openxmlformats.org/officeDocument/2006/relationships/slideLayout" Target="../slideLayouts/slideLayout103.xml"/><Relationship Id="rId2" Type="http://schemas.openxmlformats.org/officeDocument/2006/relationships/slideLayout" Target="../slideLayouts/slideLayout88.xml"/><Relationship Id="rId16" Type="http://schemas.openxmlformats.org/officeDocument/2006/relationships/slideLayout" Target="../slideLayouts/slideLayout102.xml"/><Relationship Id="rId20" Type="http://schemas.openxmlformats.org/officeDocument/2006/relationships/slideLayout" Target="../slideLayouts/slideLayout106.xml"/><Relationship Id="rId1" Type="http://schemas.openxmlformats.org/officeDocument/2006/relationships/slideLayout" Target="../slideLayouts/slideLayout87.xml"/><Relationship Id="rId6" Type="http://schemas.openxmlformats.org/officeDocument/2006/relationships/slideLayout" Target="../slideLayouts/slideLayout92.xml"/><Relationship Id="rId11" Type="http://schemas.openxmlformats.org/officeDocument/2006/relationships/slideLayout" Target="../slideLayouts/slideLayout97.xml"/><Relationship Id="rId24" Type="http://schemas.openxmlformats.org/officeDocument/2006/relationships/theme" Target="../theme/theme5.xml"/><Relationship Id="rId5" Type="http://schemas.openxmlformats.org/officeDocument/2006/relationships/slideLayout" Target="../slideLayouts/slideLayout91.xml"/><Relationship Id="rId15" Type="http://schemas.openxmlformats.org/officeDocument/2006/relationships/slideLayout" Target="../slideLayouts/slideLayout101.xml"/><Relationship Id="rId23" Type="http://schemas.openxmlformats.org/officeDocument/2006/relationships/slideLayout" Target="../slideLayouts/slideLayout109.xml"/><Relationship Id="rId10" Type="http://schemas.openxmlformats.org/officeDocument/2006/relationships/slideLayout" Target="../slideLayouts/slideLayout96.xml"/><Relationship Id="rId19" Type="http://schemas.openxmlformats.org/officeDocument/2006/relationships/slideLayout" Target="../slideLayouts/slideLayout105.xml"/><Relationship Id="rId4" Type="http://schemas.openxmlformats.org/officeDocument/2006/relationships/slideLayout" Target="../slideLayouts/slideLayout90.xml"/><Relationship Id="rId9" Type="http://schemas.openxmlformats.org/officeDocument/2006/relationships/slideLayout" Target="../slideLayouts/slideLayout95.xml"/><Relationship Id="rId14" Type="http://schemas.openxmlformats.org/officeDocument/2006/relationships/slideLayout" Target="../slideLayouts/slideLayout100.xml"/><Relationship Id="rId22" Type="http://schemas.openxmlformats.org/officeDocument/2006/relationships/slideLayout" Target="../slideLayouts/slideLayout10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8" name="Group 17"/>
          <p:cNvGrpSpPr/>
          <p:nvPr userDrawn="1"/>
        </p:nvGrpSpPr>
        <p:grpSpPr>
          <a:xfrm>
            <a:off x="12618967" y="0"/>
            <a:ext cx="952401" cy="5766965"/>
            <a:chOff x="12618967" y="0"/>
            <a:chExt cx="952401" cy="5766965"/>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32472" fontAlgn="base">
                  <a:lnSpc>
                    <a:spcPct val="100000"/>
                  </a:lnSpc>
                  <a:spcBef>
                    <a:spcPct val="0"/>
                  </a:spcBef>
                  <a:spcAft>
                    <a:spcPct val="0"/>
                  </a:spcAft>
                </a:pPr>
                <a:r>
                  <a:rPr lang="en-US" sz="500" dirty="0">
                    <a:gradFill>
                      <a:gsLst>
                        <a:gs pos="7965">
                          <a:srgbClr val="000000"/>
                        </a:gs>
                        <a:gs pos="28319">
                          <a:srgbClr val="000000"/>
                        </a:gs>
                      </a:gsLst>
                      <a:lin ang="5400000" scaled="0"/>
                    </a:gradFill>
                    <a:ea typeface="Segoe UI" pitchFamily="34" charset="0"/>
                    <a:cs typeface="Segoe UI" pitchFamily="34" charset="0"/>
                  </a:rPr>
                  <a:t>R:</a:t>
                </a:r>
                <a:r>
                  <a:rPr lang="en-US" sz="50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500" dirty="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92035">
                          <a:srgbClr val="505050"/>
                        </a:gs>
                        <a:gs pos="27000">
                          <a:srgbClr val="505050"/>
                        </a:gs>
                      </a:gsLst>
                      <a:lin ang="5400000" scaled="0"/>
                    </a:gradFill>
                    <a:ea typeface="Segoe UI" pitchFamily="34" charset="0"/>
                    <a:cs typeface="Segoe UI" pitchFamily="34" charset="0"/>
                  </a:rPr>
                  <a:t>R:</a:t>
                </a:r>
                <a:r>
                  <a:rPr lang="en-US" sz="500" baseline="0" dirty="0">
                    <a:gradFill>
                      <a:gsLst>
                        <a:gs pos="92035">
                          <a:srgbClr val="505050"/>
                        </a:gs>
                        <a:gs pos="27000">
                          <a:srgbClr val="505050"/>
                        </a:gs>
                      </a:gsLst>
                      <a:lin ang="5400000" scaled="0"/>
                    </a:gradFill>
                    <a:ea typeface="Segoe UI" pitchFamily="34" charset="0"/>
                    <a:cs typeface="Segoe UI" pitchFamily="34" charset="0"/>
                  </a:rPr>
                  <a:t>210 G:210 B:210</a:t>
                </a:r>
                <a:endParaRPr lang="en-US" sz="500" dirty="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0 G:32 B:80</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1412325" y="4270556"/>
              <a:ext cx="2703052" cy="289766"/>
              <a:chOff x="4476564" y="4543426"/>
              <a:chExt cx="2703052" cy="289766"/>
            </a:xfrm>
          </p:grpSpPr>
          <p:sp>
            <p:nvSpPr>
              <p:cNvPr id="33" name="Rectangle 32"/>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R:92 G:45 B:145</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4476564" y="4543426"/>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Green</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 G:124 B:16</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Secondary colors (use only when</a:t>
              </a:r>
              <a:r>
                <a:rPr lang="en-US" sz="1000" baseline="0" dirty="0">
                  <a:gradFill>
                    <a:gsLst>
                      <a:gs pos="2917">
                        <a:schemeClr val="tx1"/>
                      </a:gs>
                      <a:gs pos="30000">
                        <a:schemeClr val="tx1"/>
                      </a:gs>
                    </a:gsLst>
                    <a:lin ang="5400000" scaled="0"/>
                  </a:gradFill>
                </a:rPr>
                <a:t> necessary)</a:t>
              </a:r>
              <a:endParaRPr lang="en-US" sz="1000" dirty="0">
                <a:gradFill>
                  <a:gsLst>
                    <a:gs pos="2917">
                      <a:schemeClr val="tx1"/>
                    </a:gs>
                    <a:gs pos="30000">
                      <a:schemeClr val="tx1"/>
                    </a:gs>
                  </a:gsLst>
                  <a:lin ang="5400000" scaled="0"/>
                </a:gradFill>
              </a:endParaRPr>
            </a:p>
          </p:txBody>
        </p:sp>
      </p:gr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269" r:id="rId1"/>
    <p:sldLayoutId id="2147484300" r:id="rId2"/>
    <p:sldLayoutId id="2147484318" r:id="rId3"/>
    <p:sldLayoutId id="2147484295" r:id="rId4"/>
    <p:sldLayoutId id="2147484240" r:id="rId5"/>
    <p:sldLayoutId id="2147484296" r:id="rId6"/>
    <p:sldLayoutId id="2147484241" r:id="rId7"/>
    <p:sldLayoutId id="2147484297" r:id="rId8"/>
    <p:sldLayoutId id="2147484244" r:id="rId9"/>
    <p:sldLayoutId id="2147484298" r:id="rId10"/>
    <p:sldLayoutId id="2147484245" r:id="rId11"/>
    <p:sldLayoutId id="2147484247" r:id="rId12"/>
    <p:sldLayoutId id="2147484337" r:id="rId13"/>
    <p:sldLayoutId id="2147484249" r:id="rId14"/>
    <p:sldLayoutId id="2147484301" r:id="rId15"/>
    <p:sldLayoutId id="2147484252" r:id="rId16"/>
    <p:sldLayoutId id="2147484251" r:id="rId17"/>
    <p:sldLayoutId id="2147484254" r:id="rId18"/>
    <p:sldLayoutId id="2147484257" r:id="rId19"/>
    <p:sldLayoutId id="2147484258" r:id="rId20"/>
    <p:sldLayoutId id="2147484260" r:id="rId21"/>
    <p:sldLayoutId id="2147484299" r:id="rId22"/>
    <p:sldLayoutId id="2147484263" r:id="rId2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Click to edit Master text styles</a:t>
            </a:r>
          </a:p>
          <a:p>
            <a:pPr marL="584200" marR="0" lvl="1" indent="-2413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Second level</a:t>
            </a:r>
          </a:p>
          <a:p>
            <a:pPr lvl="2"/>
            <a:r>
              <a:rPr lang="en-US" dirty="0"/>
              <a:t>Third level</a:t>
            </a:r>
          </a:p>
          <a:p>
            <a:pPr lvl="3"/>
            <a:r>
              <a:rPr lang="en-US" dirty="0"/>
              <a:t>Fourth level</a:t>
            </a:r>
          </a:p>
          <a:p>
            <a:pPr lvl="4"/>
            <a:r>
              <a:rPr lang="en-US" dirty="0"/>
              <a:t>Fifth level</a:t>
            </a:r>
          </a:p>
        </p:txBody>
      </p:sp>
      <p:grpSp>
        <p:nvGrpSpPr>
          <p:cNvPr id="42" name="Group 41"/>
          <p:cNvGrpSpPr/>
          <p:nvPr userDrawn="1"/>
        </p:nvGrpSpPr>
        <p:grpSpPr>
          <a:xfrm>
            <a:off x="12618967" y="0"/>
            <a:ext cx="952401" cy="5766965"/>
            <a:chOff x="12618967" y="0"/>
            <a:chExt cx="952401" cy="5766965"/>
          </a:xfrm>
        </p:grpSpPr>
        <p:grpSp>
          <p:nvGrpSpPr>
            <p:cNvPr id="43" name="Group 42"/>
            <p:cNvGrpSpPr/>
            <p:nvPr userDrawn="1"/>
          </p:nvGrpSpPr>
          <p:grpSpPr>
            <a:xfrm rot="5400000">
              <a:off x="11582059" y="1045293"/>
              <a:ext cx="2703052" cy="629236"/>
              <a:chOff x="1586734" y="4543426"/>
              <a:chExt cx="2703052" cy="629236"/>
            </a:xfrm>
          </p:grpSpPr>
          <p:sp>
            <p:nvSpPr>
              <p:cNvPr id="50" name="Rectangle 49"/>
              <p:cNvSpPr/>
              <p:nvPr userDrawn="1"/>
            </p:nvSpPr>
            <p:spPr bwMode="auto">
              <a:xfrm>
                <a:off x="2505456" y="4543427"/>
                <a:ext cx="869930" cy="289766"/>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R:0 G:120 B:215</a:t>
                </a:r>
              </a:p>
            </p:txBody>
          </p:sp>
          <p:sp>
            <p:nvSpPr>
              <p:cNvPr id="51" name="Rectangle 50"/>
              <p:cNvSpPr/>
              <p:nvPr userDrawn="1"/>
            </p:nvSpPr>
            <p:spPr bwMode="auto">
              <a:xfrm>
                <a:off x="1586734" y="4543428"/>
                <a:ext cx="869930" cy="289766"/>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Cyan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R:0 G:188 B:242</a:t>
                </a:r>
              </a:p>
            </p:txBody>
          </p:sp>
          <p:sp>
            <p:nvSpPr>
              <p:cNvPr id="52" name="Rectangle 51"/>
              <p:cNvSpPr/>
              <p:nvPr userDrawn="1"/>
            </p:nvSpPr>
            <p:spPr bwMode="auto">
              <a:xfrm>
                <a:off x="1586734" y="4882896"/>
                <a:ext cx="869930" cy="289766"/>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Light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R:210 G:210 B:210</a:t>
                </a:r>
              </a:p>
            </p:txBody>
          </p:sp>
          <p:sp>
            <p:nvSpPr>
              <p:cNvPr id="53" name="Rectangle 52"/>
              <p:cNvSpPr/>
              <p:nvPr userDrawn="1"/>
            </p:nvSpPr>
            <p:spPr bwMode="auto">
              <a:xfrm>
                <a:off x="3419856" y="4543426"/>
                <a:ext cx="869930" cy="289766"/>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R:0 G:32 B:80</a:t>
                </a:r>
              </a:p>
            </p:txBody>
          </p:sp>
          <p:sp>
            <p:nvSpPr>
              <p:cNvPr id="54" name="Rectangle 53"/>
              <p:cNvSpPr/>
              <p:nvPr userDrawn="1"/>
            </p:nvSpPr>
            <p:spPr bwMode="auto">
              <a:xfrm>
                <a:off x="3413144" y="4882896"/>
                <a:ext cx="869930" cy="289766"/>
              </a:xfrm>
              <a:prstGeom prst="rect">
                <a:avLst/>
              </a:prstGeom>
              <a:solidFill>
                <a:srgbClr val="32323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R:50 G:50 B:50</a:t>
                </a:r>
              </a:p>
            </p:txBody>
          </p:sp>
          <p:sp>
            <p:nvSpPr>
              <p:cNvPr id="55" name="Rectangle 54"/>
              <p:cNvSpPr/>
              <p:nvPr userDrawn="1"/>
            </p:nvSpPr>
            <p:spPr bwMode="auto">
              <a:xfrm>
                <a:off x="2505456" y="4882895"/>
                <a:ext cx="869930" cy="289766"/>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R:115 G:115 B:115</a:t>
                </a:r>
              </a:p>
            </p:txBody>
          </p:sp>
        </p:grpSp>
        <p:grpSp>
          <p:nvGrpSpPr>
            <p:cNvPr id="44" name="Group 43"/>
            <p:cNvGrpSpPr/>
            <p:nvPr userDrawn="1"/>
          </p:nvGrpSpPr>
          <p:grpSpPr>
            <a:xfrm rot="5400000">
              <a:off x="11412325" y="4270556"/>
              <a:ext cx="2703052" cy="289766"/>
              <a:chOff x="4476564" y="4543426"/>
              <a:chExt cx="2703052" cy="289766"/>
            </a:xfrm>
          </p:grpSpPr>
          <p:sp>
            <p:nvSpPr>
              <p:cNvPr id="47" name="Rectangle 46"/>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32472" fontAlgn="base">
                  <a:lnSpc>
                    <a:spcPct val="100000"/>
                  </a:lnSpc>
                  <a:spcBef>
                    <a:spcPct val="0"/>
                  </a:spcBef>
                  <a:spcAft>
                    <a:spcPct val="0"/>
                  </a:spcAft>
                </a:pPr>
                <a:r>
                  <a:rPr lang="en-US" sz="500" b="1" baseline="0" noProof="0" dirty="0">
                    <a:gradFill>
                      <a:gsLst>
                        <a:gs pos="0">
                          <a:srgbClr val="FFFFFF"/>
                        </a:gs>
                        <a:gs pos="100000">
                          <a:srgbClr val="FFFFFF"/>
                        </a:gs>
                      </a:gsLst>
                      <a:lin ang="5400000" scaled="0"/>
                    </a:gradFill>
                    <a:ea typeface="Segoe UI" pitchFamily="34" charset="0"/>
                    <a:cs typeface="Segoe UI" pitchFamily="34" charset="0"/>
                  </a:rPr>
                  <a:t>Purple</a:t>
                </a:r>
              </a:p>
              <a:p>
                <a:pPr lvl="0" defTabSz="932472" fontAlgn="base">
                  <a:lnSpc>
                    <a:spcPct val="100000"/>
                  </a:lnSpc>
                  <a:spcBef>
                    <a:spcPct val="0"/>
                  </a:spcBef>
                  <a:spcAft>
                    <a:spcPct val="0"/>
                  </a:spcAft>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R:92 G:45 B:145</a:t>
                </a:r>
              </a:p>
            </p:txBody>
          </p:sp>
          <p:sp>
            <p:nvSpPr>
              <p:cNvPr id="48" name="Rectangle 47"/>
              <p:cNvSpPr/>
              <p:nvPr userDrawn="1"/>
            </p:nvSpPr>
            <p:spPr bwMode="auto">
              <a:xfrm>
                <a:off x="6309686" y="4543426"/>
                <a:ext cx="869930" cy="289766"/>
              </a:xfrm>
              <a:prstGeom prst="rect">
                <a:avLst/>
              </a:prstGeom>
              <a:solidFill>
                <a:srgbClr val="D83B01"/>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Orange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R:216 G:59 B:1</a:t>
                </a:r>
              </a:p>
            </p:txBody>
          </p:sp>
          <p:sp>
            <p:nvSpPr>
              <p:cNvPr id="49" name="Rectangle 48"/>
              <p:cNvSpPr/>
              <p:nvPr userDrawn="1"/>
            </p:nvSpPr>
            <p:spPr bwMode="auto">
              <a:xfrm>
                <a:off x="4476564" y="4543426"/>
                <a:ext cx="869930" cy="289766"/>
              </a:xfrm>
              <a:prstGeom prst="rect">
                <a:avLst/>
              </a:prstGeom>
              <a:solidFill>
                <a:srgbClr val="107C1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Green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R:16 G:124 B:16</a:t>
                </a:r>
              </a:p>
            </p:txBody>
          </p:sp>
        </p:grpSp>
        <p:sp>
          <p:nvSpPr>
            <p:cNvPr id="45" name="TextBox 44"/>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Main colors</a:t>
              </a:r>
            </a:p>
          </p:txBody>
        </p:sp>
        <p:sp>
          <p:nvSpPr>
            <p:cNvPr id="46" name="TextBox 45"/>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Secondary colors (use only when necessary)</a:t>
              </a:r>
            </a:p>
          </p:txBody>
        </p:sp>
      </p:grpSp>
    </p:spTree>
    <p:extLst>
      <p:ext uri="{BB962C8B-B14F-4D97-AF65-F5344CB8AC3E}">
        <p14:creationId xmlns:p14="http://schemas.microsoft.com/office/powerpoint/2010/main" val="3460120779"/>
      </p:ext>
    </p:extLst>
  </p:cSld>
  <p:clrMap bg1="dk1" tx1="lt1" bg2="dk2" tx2="lt2" accent1="accent1" accent2="accent2" accent3="accent3" accent4="accent4" accent5="accent5" accent6="accent6" hlink="hlink" folHlink="folHlink"/>
  <p:sldLayoutIdLst>
    <p:sldLayoutId id="2147484338" r:id="rId1"/>
    <p:sldLayoutId id="2147484339" r:id="rId2"/>
    <p:sldLayoutId id="2147484340" r:id="rId3"/>
    <p:sldLayoutId id="2147484311" r:id="rId4"/>
    <p:sldLayoutId id="2147484312" r:id="rId5"/>
    <p:sldLayoutId id="2147484313" r:id="rId6"/>
    <p:sldLayoutId id="2147484314" r:id="rId7"/>
    <p:sldLayoutId id="2147484315" r:id="rId8"/>
    <p:sldLayoutId id="2147484316" r:id="rId9"/>
    <p:sldLayoutId id="2147484327" r:id="rId10"/>
    <p:sldLayoutId id="2147484328" r:id="rId11"/>
    <p:sldLayoutId id="2147484329" r:id="rId12"/>
    <p:sldLayoutId id="2147484330" r:id="rId13"/>
    <p:sldLayoutId id="2147484331" r:id="rId14"/>
    <p:sldLayoutId id="2147484317" r:id="rId15"/>
    <p:sldLayoutId id="2147484332" r:id="rId16"/>
    <p:sldLayoutId id="2147484333" r:id="rId17"/>
    <p:sldLayoutId id="2147484334" r:id="rId18"/>
    <p:sldLayoutId id="2147484335" r:id="rId19"/>
    <p:sldLayoutId id="2147484336" r:id="rId20"/>
    <p:sldLayoutId id="2147484342"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Click to edit Master text styles</a:t>
            </a:r>
          </a:p>
          <a:p>
            <a:pPr marL="584200" marR="0" lvl="1" indent="-2413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Second level</a:t>
            </a:r>
          </a:p>
          <a:p>
            <a:pPr lvl="2"/>
            <a:r>
              <a:rPr lang="en-US" dirty="0"/>
              <a:t>Third level</a:t>
            </a:r>
          </a:p>
          <a:p>
            <a:pPr lvl="3"/>
            <a:r>
              <a:rPr lang="en-US" dirty="0"/>
              <a:t>Fourth level</a:t>
            </a:r>
          </a:p>
          <a:p>
            <a:pPr lvl="4"/>
            <a:r>
              <a:rPr lang="en-US" dirty="0"/>
              <a:t>Fifth level</a:t>
            </a:r>
          </a:p>
        </p:txBody>
      </p:sp>
      <p:grpSp>
        <p:nvGrpSpPr>
          <p:cNvPr id="42" name="Group 41"/>
          <p:cNvGrpSpPr/>
          <p:nvPr userDrawn="1"/>
        </p:nvGrpSpPr>
        <p:grpSpPr>
          <a:xfrm>
            <a:off x="12618967" y="0"/>
            <a:ext cx="952401" cy="5766965"/>
            <a:chOff x="12618967" y="0"/>
            <a:chExt cx="952401" cy="5766965"/>
          </a:xfrm>
        </p:grpSpPr>
        <p:grpSp>
          <p:nvGrpSpPr>
            <p:cNvPr id="43" name="Group 42"/>
            <p:cNvGrpSpPr/>
            <p:nvPr userDrawn="1"/>
          </p:nvGrpSpPr>
          <p:grpSpPr>
            <a:xfrm rot="5400000">
              <a:off x="11582059" y="1045293"/>
              <a:ext cx="2703052" cy="629236"/>
              <a:chOff x="1586734" y="4543426"/>
              <a:chExt cx="2703052" cy="629236"/>
            </a:xfrm>
          </p:grpSpPr>
          <p:sp>
            <p:nvSpPr>
              <p:cNvPr id="50" name="Rectangle 49"/>
              <p:cNvSpPr/>
              <p:nvPr userDrawn="1"/>
            </p:nvSpPr>
            <p:spPr bwMode="auto">
              <a:xfrm>
                <a:off x="2505456" y="4543427"/>
                <a:ext cx="869930" cy="289766"/>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R:0 G:120 B:215</a:t>
                </a:r>
              </a:p>
            </p:txBody>
          </p:sp>
          <p:sp>
            <p:nvSpPr>
              <p:cNvPr id="51" name="Rectangle 50"/>
              <p:cNvSpPr/>
              <p:nvPr userDrawn="1"/>
            </p:nvSpPr>
            <p:spPr bwMode="auto">
              <a:xfrm>
                <a:off x="1586734" y="4543428"/>
                <a:ext cx="869930" cy="289766"/>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Cyan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R:0 G:188 B:242</a:t>
                </a:r>
              </a:p>
            </p:txBody>
          </p:sp>
          <p:sp>
            <p:nvSpPr>
              <p:cNvPr id="52" name="Rectangle 51"/>
              <p:cNvSpPr/>
              <p:nvPr userDrawn="1"/>
            </p:nvSpPr>
            <p:spPr bwMode="auto">
              <a:xfrm>
                <a:off x="1586734" y="4882896"/>
                <a:ext cx="869930" cy="289766"/>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Light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R:210 G:210 B:210</a:t>
                </a:r>
              </a:p>
            </p:txBody>
          </p:sp>
          <p:sp>
            <p:nvSpPr>
              <p:cNvPr id="53" name="Rectangle 52"/>
              <p:cNvSpPr/>
              <p:nvPr userDrawn="1"/>
            </p:nvSpPr>
            <p:spPr bwMode="auto">
              <a:xfrm>
                <a:off x="3419856" y="4543426"/>
                <a:ext cx="869930" cy="289766"/>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R:0 G:32 B:80</a:t>
                </a:r>
              </a:p>
            </p:txBody>
          </p:sp>
          <p:sp>
            <p:nvSpPr>
              <p:cNvPr id="54" name="Rectangle 53"/>
              <p:cNvSpPr/>
              <p:nvPr userDrawn="1"/>
            </p:nvSpPr>
            <p:spPr bwMode="auto">
              <a:xfrm>
                <a:off x="3413144" y="4882896"/>
                <a:ext cx="869930" cy="289766"/>
              </a:xfrm>
              <a:prstGeom prst="rect">
                <a:avLst/>
              </a:prstGeom>
              <a:solidFill>
                <a:srgbClr val="32323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R:50 G:50 B:50</a:t>
                </a:r>
              </a:p>
            </p:txBody>
          </p:sp>
          <p:sp>
            <p:nvSpPr>
              <p:cNvPr id="55" name="Rectangle 54"/>
              <p:cNvSpPr/>
              <p:nvPr userDrawn="1"/>
            </p:nvSpPr>
            <p:spPr bwMode="auto">
              <a:xfrm>
                <a:off x="2505456" y="4882895"/>
                <a:ext cx="869930" cy="289766"/>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R:115 G:115 B:115</a:t>
                </a:r>
              </a:p>
            </p:txBody>
          </p:sp>
        </p:grpSp>
        <p:grpSp>
          <p:nvGrpSpPr>
            <p:cNvPr id="44" name="Group 43"/>
            <p:cNvGrpSpPr/>
            <p:nvPr userDrawn="1"/>
          </p:nvGrpSpPr>
          <p:grpSpPr>
            <a:xfrm rot="5400000">
              <a:off x="11412325" y="4270556"/>
              <a:ext cx="2703052" cy="289766"/>
              <a:chOff x="4476564" y="4543426"/>
              <a:chExt cx="2703052" cy="289766"/>
            </a:xfrm>
          </p:grpSpPr>
          <p:sp>
            <p:nvSpPr>
              <p:cNvPr id="47" name="Rectangle 46"/>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32472" fontAlgn="base">
                  <a:lnSpc>
                    <a:spcPct val="100000"/>
                  </a:lnSpc>
                  <a:spcBef>
                    <a:spcPct val="0"/>
                  </a:spcBef>
                  <a:spcAft>
                    <a:spcPct val="0"/>
                  </a:spcAft>
                </a:pPr>
                <a:r>
                  <a:rPr lang="en-US" sz="500" b="1" baseline="0" noProof="0" dirty="0">
                    <a:gradFill>
                      <a:gsLst>
                        <a:gs pos="0">
                          <a:srgbClr val="FFFFFF"/>
                        </a:gs>
                        <a:gs pos="100000">
                          <a:srgbClr val="FFFFFF"/>
                        </a:gs>
                      </a:gsLst>
                      <a:lin ang="5400000" scaled="0"/>
                    </a:gradFill>
                    <a:ea typeface="Segoe UI" pitchFamily="34" charset="0"/>
                    <a:cs typeface="Segoe UI" pitchFamily="34" charset="0"/>
                  </a:rPr>
                  <a:t>Purple</a:t>
                </a:r>
              </a:p>
              <a:p>
                <a:pPr lvl="0" defTabSz="932472" fontAlgn="base">
                  <a:lnSpc>
                    <a:spcPct val="100000"/>
                  </a:lnSpc>
                  <a:spcBef>
                    <a:spcPct val="0"/>
                  </a:spcBef>
                  <a:spcAft>
                    <a:spcPct val="0"/>
                  </a:spcAft>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R:92 G:45 B:145</a:t>
                </a:r>
              </a:p>
            </p:txBody>
          </p:sp>
          <p:sp>
            <p:nvSpPr>
              <p:cNvPr id="48" name="Rectangle 47"/>
              <p:cNvSpPr/>
              <p:nvPr userDrawn="1"/>
            </p:nvSpPr>
            <p:spPr bwMode="auto">
              <a:xfrm>
                <a:off x="6309686" y="4543426"/>
                <a:ext cx="869930" cy="289766"/>
              </a:xfrm>
              <a:prstGeom prst="rect">
                <a:avLst/>
              </a:prstGeom>
              <a:solidFill>
                <a:srgbClr val="D83B01"/>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Orange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R:216 G:59 B:1</a:t>
                </a:r>
              </a:p>
            </p:txBody>
          </p:sp>
          <p:sp>
            <p:nvSpPr>
              <p:cNvPr id="49" name="Rectangle 48"/>
              <p:cNvSpPr/>
              <p:nvPr userDrawn="1"/>
            </p:nvSpPr>
            <p:spPr bwMode="auto">
              <a:xfrm>
                <a:off x="4476564" y="4543426"/>
                <a:ext cx="869930" cy="289766"/>
              </a:xfrm>
              <a:prstGeom prst="rect">
                <a:avLst/>
              </a:prstGeom>
              <a:solidFill>
                <a:srgbClr val="107C1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Green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R:16 G:124 B:16</a:t>
                </a:r>
              </a:p>
            </p:txBody>
          </p:sp>
        </p:grpSp>
        <p:sp>
          <p:nvSpPr>
            <p:cNvPr id="45" name="TextBox 44"/>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Main colors</a:t>
              </a:r>
            </a:p>
          </p:txBody>
        </p:sp>
        <p:sp>
          <p:nvSpPr>
            <p:cNvPr id="46" name="TextBox 45"/>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Secondary colors (use only when necessary)</a:t>
              </a:r>
            </a:p>
          </p:txBody>
        </p:sp>
      </p:grpSp>
    </p:spTree>
    <p:extLst>
      <p:ext uri="{BB962C8B-B14F-4D97-AF65-F5344CB8AC3E}">
        <p14:creationId xmlns:p14="http://schemas.microsoft.com/office/powerpoint/2010/main" val="929575815"/>
      </p:ext>
    </p:extLst>
  </p:cSld>
  <p:clrMap bg1="dk1" tx1="lt1" bg2="dk2" tx2="lt2" accent1="accent1" accent2="accent2" accent3="accent3" accent4="accent4" accent5="accent5" accent6="accent6" hlink="hlink" folHlink="folHlink"/>
  <p:sldLayoutIdLst>
    <p:sldLayoutId id="2147484344" r:id="rId1"/>
    <p:sldLayoutId id="2147484345" r:id="rId2"/>
    <p:sldLayoutId id="2147484346" r:id="rId3"/>
    <p:sldLayoutId id="2147484347" r:id="rId4"/>
    <p:sldLayoutId id="2147484348" r:id="rId5"/>
    <p:sldLayoutId id="2147484349" r:id="rId6"/>
    <p:sldLayoutId id="2147484350" r:id="rId7"/>
    <p:sldLayoutId id="2147484351" r:id="rId8"/>
    <p:sldLayoutId id="2147484352" r:id="rId9"/>
    <p:sldLayoutId id="2147484353" r:id="rId10"/>
    <p:sldLayoutId id="2147484354" r:id="rId11"/>
    <p:sldLayoutId id="2147484355" r:id="rId12"/>
    <p:sldLayoutId id="2147484356" r:id="rId13"/>
    <p:sldLayoutId id="2147484357" r:id="rId14"/>
    <p:sldLayoutId id="2147484358" r:id="rId15"/>
    <p:sldLayoutId id="2147484359" r:id="rId16"/>
    <p:sldLayoutId id="2147484360" r:id="rId17"/>
    <p:sldLayoutId id="2147484361" r:id="rId18"/>
    <p:sldLayoutId id="2147484362" r:id="rId19"/>
    <p:sldLayoutId id="2147484363" r:id="rId20"/>
    <p:sldLayoutId id="2147484364"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Click to edit Master text styles</a:t>
            </a:r>
          </a:p>
          <a:p>
            <a:pPr marL="584200" marR="0" lvl="1" indent="-2413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Second level</a:t>
            </a:r>
          </a:p>
          <a:p>
            <a:pPr lvl="2"/>
            <a:r>
              <a:rPr lang="en-US" dirty="0"/>
              <a:t>Third level</a:t>
            </a:r>
          </a:p>
          <a:p>
            <a:pPr lvl="3"/>
            <a:r>
              <a:rPr lang="en-US" dirty="0"/>
              <a:t>Fourth level</a:t>
            </a:r>
          </a:p>
          <a:p>
            <a:pPr lvl="4"/>
            <a:r>
              <a:rPr lang="en-US" dirty="0"/>
              <a:t>Fifth level</a:t>
            </a:r>
          </a:p>
        </p:txBody>
      </p:sp>
      <p:grpSp>
        <p:nvGrpSpPr>
          <p:cNvPr id="42" name="Group 41"/>
          <p:cNvGrpSpPr/>
          <p:nvPr userDrawn="1"/>
        </p:nvGrpSpPr>
        <p:grpSpPr>
          <a:xfrm>
            <a:off x="12618967" y="0"/>
            <a:ext cx="952401" cy="5766965"/>
            <a:chOff x="12618967" y="0"/>
            <a:chExt cx="952401" cy="5766965"/>
          </a:xfrm>
        </p:grpSpPr>
        <p:grpSp>
          <p:nvGrpSpPr>
            <p:cNvPr id="43" name="Group 42"/>
            <p:cNvGrpSpPr/>
            <p:nvPr userDrawn="1"/>
          </p:nvGrpSpPr>
          <p:grpSpPr>
            <a:xfrm rot="5400000">
              <a:off x="11582059" y="1045293"/>
              <a:ext cx="2703052" cy="629236"/>
              <a:chOff x="1586734" y="4543426"/>
              <a:chExt cx="2703052" cy="629236"/>
            </a:xfrm>
          </p:grpSpPr>
          <p:sp>
            <p:nvSpPr>
              <p:cNvPr id="50" name="Rectangle 49"/>
              <p:cNvSpPr/>
              <p:nvPr userDrawn="1"/>
            </p:nvSpPr>
            <p:spPr bwMode="auto">
              <a:xfrm>
                <a:off x="2505456" y="4543427"/>
                <a:ext cx="869930" cy="289766"/>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R:0 G:120 B:215</a:t>
                </a:r>
              </a:p>
            </p:txBody>
          </p:sp>
          <p:sp>
            <p:nvSpPr>
              <p:cNvPr id="51" name="Rectangle 50"/>
              <p:cNvSpPr/>
              <p:nvPr userDrawn="1"/>
            </p:nvSpPr>
            <p:spPr bwMode="auto">
              <a:xfrm>
                <a:off x="1586734" y="4543428"/>
                <a:ext cx="869930" cy="289766"/>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Cyan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R:0 G:188 B:242</a:t>
                </a:r>
              </a:p>
            </p:txBody>
          </p:sp>
          <p:sp>
            <p:nvSpPr>
              <p:cNvPr id="52" name="Rectangle 51"/>
              <p:cNvSpPr/>
              <p:nvPr userDrawn="1"/>
            </p:nvSpPr>
            <p:spPr bwMode="auto">
              <a:xfrm>
                <a:off x="1586734" y="4882896"/>
                <a:ext cx="869930" cy="289766"/>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Light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R:210 G:210 B:210</a:t>
                </a:r>
              </a:p>
            </p:txBody>
          </p:sp>
          <p:sp>
            <p:nvSpPr>
              <p:cNvPr id="53" name="Rectangle 52"/>
              <p:cNvSpPr/>
              <p:nvPr userDrawn="1"/>
            </p:nvSpPr>
            <p:spPr bwMode="auto">
              <a:xfrm>
                <a:off x="3419856" y="4543426"/>
                <a:ext cx="869930" cy="289766"/>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R:0 G:32 B:80</a:t>
                </a:r>
              </a:p>
            </p:txBody>
          </p:sp>
          <p:sp>
            <p:nvSpPr>
              <p:cNvPr id="54" name="Rectangle 53"/>
              <p:cNvSpPr/>
              <p:nvPr userDrawn="1"/>
            </p:nvSpPr>
            <p:spPr bwMode="auto">
              <a:xfrm>
                <a:off x="3413144" y="4882896"/>
                <a:ext cx="869930" cy="289766"/>
              </a:xfrm>
              <a:prstGeom prst="rect">
                <a:avLst/>
              </a:prstGeom>
              <a:solidFill>
                <a:srgbClr val="32323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R:50 G:50 B:50</a:t>
                </a:r>
              </a:p>
            </p:txBody>
          </p:sp>
          <p:sp>
            <p:nvSpPr>
              <p:cNvPr id="55" name="Rectangle 54"/>
              <p:cNvSpPr/>
              <p:nvPr userDrawn="1"/>
            </p:nvSpPr>
            <p:spPr bwMode="auto">
              <a:xfrm>
                <a:off x="2505456" y="4882895"/>
                <a:ext cx="869930" cy="289766"/>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R:115 G:115 B:115</a:t>
                </a:r>
              </a:p>
            </p:txBody>
          </p:sp>
        </p:grpSp>
        <p:grpSp>
          <p:nvGrpSpPr>
            <p:cNvPr id="44" name="Group 43"/>
            <p:cNvGrpSpPr/>
            <p:nvPr userDrawn="1"/>
          </p:nvGrpSpPr>
          <p:grpSpPr>
            <a:xfrm rot="5400000">
              <a:off x="11412325" y="4270556"/>
              <a:ext cx="2703052" cy="289766"/>
              <a:chOff x="4476564" y="4543426"/>
              <a:chExt cx="2703052" cy="289766"/>
            </a:xfrm>
          </p:grpSpPr>
          <p:sp>
            <p:nvSpPr>
              <p:cNvPr id="47" name="Rectangle 46"/>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32472" fontAlgn="base">
                  <a:lnSpc>
                    <a:spcPct val="100000"/>
                  </a:lnSpc>
                  <a:spcBef>
                    <a:spcPct val="0"/>
                  </a:spcBef>
                  <a:spcAft>
                    <a:spcPct val="0"/>
                  </a:spcAft>
                </a:pPr>
                <a:r>
                  <a:rPr lang="en-US" sz="500" b="1" baseline="0" noProof="0" dirty="0">
                    <a:gradFill>
                      <a:gsLst>
                        <a:gs pos="0">
                          <a:srgbClr val="FFFFFF"/>
                        </a:gs>
                        <a:gs pos="100000">
                          <a:srgbClr val="FFFFFF"/>
                        </a:gs>
                      </a:gsLst>
                      <a:lin ang="5400000" scaled="0"/>
                    </a:gradFill>
                    <a:ea typeface="Segoe UI" pitchFamily="34" charset="0"/>
                    <a:cs typeface="Segoe UI" pitchFamily="34" charset="0"/>
                  </a:rPr>
                  <a:t>Purple</a:t>
                </a:r>
              </a:p>
              <a:p>
                <a:pPr lvl="0" defTabSz="932472" fontAlgn="base">
                  <a:lnSpc>
                    <a:spcPct val="100000"/>
                  </a:lnSpc>
                  <a:spcBef>
                    <a:spcPct val="0"/>
                  </a:spcBef>
                  <a:spcAft>
                    <a:spcPct val="0"/>
                  </a:spcAft>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R:92 G:45 B:145</a:t>
                </a:r>
              </a:p>
            </p:txBody>
          </p:sp>
          <p:sp>
            <p:nvSpPr>
              <p:cNvPr id="48" name="Rectangle 47"/>
              <p:cNvSpPr/>
              <p:nvPr userDrawn="1"/>
            </p:nvSpPr>
            <p:spPr bwMode="auto">
              <a:xfrm>
                <a:off x="6309686" y="4543426"/>
                <a:ext cx="869930" cy="289766"/>
              </a:xfrm>
              <a:prstGeom prst="rect">
                <a:avLst/>
              </a:prstGeom>
              <a:solidFill>
                <a:srgbClr val="D83B01"/>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Orange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R:216 G:59 B:1</a:t>
                </a:r>
              </a:p>
            </p:txBody>
          </p:sp>
          <p:sp>
            <p:nvSpPr>
              <p:cNvPr id="49" name="Rectangle 48"/>
              <p:cNvSpPr/>
              <p:nvPr userDrawn="1"/>
            </p:nvSpPr>
            <p:spPr bwMode="auto">
              <a:xfrm>
                <a:off x="4476564" y="4543426"/>
                <a:ext cx="869930" cy="289766"/>
              </a:xfrm>
              <a:prstGeom prst="rect">
                <a:avLst/>
              </a:prstGeom>
              <a:solidFill>
                <a:srgbClr val="107C1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Green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R:16 G:124 B:16</a:t>
                </a:r>
              </a:p>
            </p:txBody>
          </p:sp>
        </p:grpSp>
        <p:sp>
          <p:nvSpPr>
            <p:cNvPr id="45" name="TextBox 44"/>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Main colors</a:t>
              </a:r>
            </a:p>
          </p:txBody>
        </p:sp>
        <p:sp>
          <p:nvSpPr>
            <p:cNvPr id="46" name="TextBox 45"/>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Secondary colors (use only when necessary)</a:t>
              </a:r>
            </a:p>
          </p:txBody>
        </p:sp>
      </p:grpSp>
    </p:spTree>
    <p:extLst>
      <p:ext uri="{BB962C8B-B14F-4D97-AF65-F5344CB8AC3E}">
        <p14:creationId xmlns:p14="http://schemas.microsoft.com/office/powerpoint/2010/main" val="4123643614"/>
      </p:ext>
    </p:extLst>
  </p:cSld>
  <p:clrMap bg1="dk1" tx1="lt1" bg2="dk2" tx2="lt2" accent1="accent1" accent2="accent2" accent3="accent3" accent4="accent4" accent5="accent5" accent6="accent6" hlink="hlink" folHlink="folHlink"/>
  <p:sldLayoutIdLst>
    <p:sldLayoutId id="2147484366" r:id="rId1"/>
    <p:sldLayoutId id="2147484367" r:id="rId2"/>
    <p:sldLayoutId id="2147484368" r:id="rId3"/>
    <p:sldLayoutId id="2147484369" r:id="rId4"/>
    <p:sldLayoutId id="2147484370" r:id="rId5"/>
    <p:sldLayoutId id="2147484371" r:id="rId6"/>
    <p:sldLayoutId id="2147484372" r:id="rId7"/>
    <p:sldLayoutId id="2147484373" r:id="rId8"/>
    <p:sldLayoutId id="2147484374" r:id="rId9"/>
    <p:sldLayoutId id="2147484375" r:id="rId10"/>
    <p:sldLayoutId id="2147484376" r:id="rId11"/>
    <p:sldLayoutId id="2147484377" r:id="rId12"/>
    <p:sldLayoutId id="2147484378" r:id="rId13"/>
    <p:sldLayoutId id="2147484379" r:id="rId14"/>
    <p:sldLayoutId id="2147484380" r:id="rId15"/>
    <p:sldLayoutId id="2147484381" r:id="rId16"/>
    <p:sldLayoutId id="2147484382" r:id="rId17"/>
    <p:sldLayoutId id="2147484383" r:id="rId18"/>
    <p:sldLayoutId id="2147484384" r:id="rId19"/>
    <p:sldLayoutId id="2147484385" r:id="rId20"/>
    <p:sldLayoutId id="2147484411"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8" name="Group 17"/>
          <p:cNvGrpSpPr/>
          <p:nvPr userDrawn="1"/>
        </p:nvGrpSpPr>
        <p:grpSpPr>
          <a:xfrm>
            <a:off x="12618967" y="0"/>
            <a:ext cx="952401" cy="5766965"/>
            <a:chOff x="12618967" y="0"/>
            <a:chExt cx="952401" cy="5766965"/>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32472" fontAlgn="base">
                  <a:lnSpc>
                    <a:spcPct val="100000"/>
                  </a:lnSpc>
                  <a:spcBef>
                    <a:spcPct val="0"/>
                  </a:spcBef>
                  <a:spcAft>
                    <a:spcPct val="0"/>
                  </a:spcAft>
                </a:pPr>
                <a:r>
                  <a:rPr lang="en-US" sz="500" dirty="0">
                    <a:gradFill>
                      <a:gsLst>
                        <a:gs pos="7965">
                          <a:srgbClr val="000000"/>
                        </a:gs>
                        <a:gs pos="28319">
                          <a:srgbClr val="000000"/>
                        </a:gs>
                      </a:gsLst>
                      <a:lin ang="5400000" scaled="0"/>
                    </a:gradFill>
                    <a:ea typeface="Segoe UI" pitchFamily="34" charset="0"/>
                    <a:cs typeface="Segoe UI" pitchFamily="34" charset="0"/>
                  </a:rPr>
                  <a:t>R:</a:t>
                </a:r>
                <a:r>
                  <a:rPr lang="en-US" sz="50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500" dirty="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92035">
                          <a:srgbClr val="505050"/>
                        </a:gs>
                        <a:gs pos="27000">
                          <a:srgbClr val="505050"/>
                        </a:gs>
                      </a:gsLst>
                      <a:lin ang="5400000" scaled="0"/>
                    </a:gradFill>
                    <a:ea typeface="Segoe UI" pitchFamily="34" charset="0"/>
                    <a:cs typeface="Segoe UI" pitchFamily="34" charset="0"/>
                  </a:rPr>
                  <a:t>R:</a:t>
                </a:r>
                <a:r>
                  <a:rPr lang="en-US" sz="500" baseline="0" dirty="0">
                    <a:gradFill>
                      <a:gsLst>
                        <a:gs pos="92035">
                          <a:srgbClr val="505050"/>
                        </a:gs>
                        <a:gs pos="27000">
                          <a:srgbClr val="505050"/>
                        </a:gs>
                      </a:gsLst>
                      <a:lin ang="5400000" scaled="0"/>
                    </a:gradFill>
                    <a:ea typeface="Segoe UI" pitchFamily="34" charset="0"/>
                    <a:cs typeface="Segoe UI" pitchFamily="34" charset="0"/>
                  </a:rPr>
                  <a:t>210 G:210 B:210</a:t>
                </a:r>
                <a:endParaRPr lang="en-US" sz="500" dirty="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0 G:32 B:80</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1412325" y="4270556"/>
              <a:ext cx="2703052" cy="289766"/>
              <a:chOff x="4476564" y="4543426"/>
              <a:chExt cx="2703052" cy="289766"/>
            </a:xfrm>
          </p:grpSpPr>
          <p:sp>
            <p:nvSpPr>
              <p:cNvPr id="33" name="Rectangle 32"/>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R:92 G:45 B:145</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4476564" y="4543426"/>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Green</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 G:124 B:16</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Secondary colors (use only when</a:t>
              </a:r>
              <a:r>
                <a:rPr lang="en-US" sz="1000" baseline="0" dirty="0">
                  <a:gradFill>
                    <a:gsLst>
                      <a:gs pos="2917">
                        <a:schemeClr val="tx1"/>
                      </a:gs>
                      <a:gs pos="30000">
                        <a:schemeClr val="tx1"/>
                      </a:gs>
                    </a:gsLst>
                    <a:lin ang="5400000" scaled="0"/>
                  </a:gradFill>
                </a:rPr>
                <a:t> necessary)</a:t>
              </a:r>
              <a:endParaRPr lang="en-US" sz="1000" dirty="0">
                <a:gradFill>
                  <a:gsLst>
                    <a:gs pos="2917">
                      <a:schemeClr val="tx1"/>
                    </a:gs>
                    <a:gs pos="30000">
                      <a:schemeClr val="tx1"/>
                    </a:gs>
                  </a:gsLst>
                  <a:lin ang="5400000" scaled="0"/>
                </a:gradFill>
              </a:endParaRPr>
            </a:p>
          </p:txBody>
        </p:sp>
      </p:grpSp>
    </p:spTree>
    <p:extLst>
      <p:ext uri="{BB962C8B-B14F-4D97-AF65-F5344CB8AC3E}">
        <p14:creationId xmlns:p14="http://schemas.microsoft.com/office/powerpoint/2010/main" val="2359074542"/>
      </p:ext>
    </p:extLst>
  </p:cSld>
  <p:clrMap bg1="lt1" tx1="dk1" bg2="lt2" tx2="dk2" accent1="accent1" accent2="accent2" accent3="accent3" accent4="accent4" accent5="accent5" accent6="accent6" hlink="hlink" folHlink="folHlink"/>
  <p:sldLayoutIdLst>
    <p:sldLayoutId id="2147484388" r:id="rId1"/>
    <p:sldLayoutId id="2147484389" r:id="rId2"/>
    <p:sldLayoutId id="2147484390" r:id="rId3"/>
    <p:sldLayoutId id="2147484391" r:id="rId4"/>
    <p:sldLayoutId id="2147484392" r:id="rId5"/>
    <p:sldLayoutId id="2147484393" r:id="rId6"/>
    <p:sldLayoutId id="2147484394" r:id="rId7"/>
    <p:sldLayoutId id="2147484395" r:id="rId8"/>
    <p:sldLayoutId id="2147484396" r:id="rId9"/>
    <p:sldLayoutId id="2147484397" r:id="rId10"/>
    <p:sldLayoutId id="2147484398" r:id="rId11"/>
    <p:sldLayoutId id="2147484399" r:id="rId12"/>
    <p:sldLayoutId id="2147484400" r:id="rId13"/>
    <p:sldLayoutId id="2147484401" r:id="rId14"/>
    <p:sldLayoutId id="2147484402" r:id="rId15"/>
    <p:sldLayoutId id="2147484403" r:id="rId16"/>
    <p:sldLayoutId id="2147484404" r:id="rId17"/>
    <p:sldLayoutId id="2147484405" r:id="rId18"/>
    <p:sldLayoutId id="2147484406" r:id="rId19"/>
    <p:sldLayoutId id="2147484407" r:id="rId20"/>
    <p:sldLayoutId id="2147484408" r:id="rId21"/>
    <p:sldLayoutId id="2147484409" r:id="rId22"/>
    <p:sldLayoutId id="2147484410" r:id="rId2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67.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9.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9.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9.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9.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9.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69.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69.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9.xml"/></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9.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9.xml"/></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6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3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69.xml"/></Relationships>
</file>

<file path=ppt/slides/_rels/slide3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69.xml"/></Relationships>
</file>

<file path=ppt/slides/_rels/slide3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69.xml"/></Relationships>
</file>

<file path=ppt/slides/_rels/slide3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6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3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69.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69.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4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6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4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69.xml"/></Relationships>
</file>

<file path=ppt/slides/_rels/slide4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0.xml"/><Relationship Id="rId1" Type="http://schemas.openxmlformats.org/officeDocument/2006/relationships/slideLayout" Target="../slideLayouts/slideLayout69.xml"/></Relationships>
</file>

<file path=ppt/slides/_rels/slide45.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69.xml"/></Relationships>
</file>

<file path=ppt/slides/_rels/slide46.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69.xml"/></Relationships>
</file>

<file path=ppt/slides/_rels/slide47.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69.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49.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69.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70.xml"/><Relationship Id="rId4" Type="http://schemas.openxmlformats.org/officeDocument/2006/relationships/image" Target="../media/image14.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6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9.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70.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8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702" y="1790012"/>
            <a:ext cx="10058336" cy="1828786"/>
          </a:xfrm>
        </p:spPr>
        <p:txBody>
          <a:bodyPr/>
          <a:lstStyle/>
          <a:p>
            <a:r>
              <a:rPr lang="en-US" dirty="0">
                <a:solidFill>
                  <a:srgbClr val="FFC000"/>
                </a:solidFill>
              </a:rPr>
              <a:t>Application Insights </a:t>
            </a:r>
            <a:r>
              <a:rPr lang="en-US" dirty="0">
                <a:solidFill>
                  <a:schemeClr val="tx1"/>
                </a:solidFill>
              </a:rPr>
              <a:t>Lightning Talk</a:t>
            </a:r>
          </a:p>
        </p:txBody>
      </p:sp>
      <p:sp>
        <p:nvSpPr>
          <p:cNvPr id="2" name="TextBox 1"/>
          <p:cNvSpPr txBox="1"/>
          <p:nvPr/>
        </p:nvSpPr>
        <p:spPr>
          <a:xfrm>
            <a:off x="274702" y="6359081"/>
            <a:ext cx="2691058" cy="572464"/>
          </a:xfrm>
          <a:prstGeom prst="rect">
            <a:avLst/>
          </a:prstGeom>
          <a:noFill/>
        </p:spPr>
        <p:txBody>
          <a:bodyPr wrap="non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Tweet </a:t>
            </a:r>
            <a:r>
              <a:rPr lang="en-US" sz="2000" dirty="0">
                <a:solidFill>
                  <a:schemeClr val="accent3"/>
                </a:solidFill>
              </a:rPr>
              <a:t>@AppInsights</a:t>
            </a:r>
          </a:p>
        </p:txBody>
      </p:sp>
      <p:pic>
        <p:nvPicPr>
          <p:cNvPr id="6" name="Picture 5"/>
          <p:cNvPicPr>
            <a:picLocks noChangeAspect="1"/>
          </p:cNvPicPr>
          <p:nvPr/>
        </p:nvPicPr>
        <p:blipFill>
          <a:blip r:embed="rId3"/>
          <a:stretch>
            <a:fillRect/>
          </a:stretch>
        </p:blipFill>
        <p:spPr>
          <a:xfrm>
            <a:off x="9692919" y="3485922"/>
            <a:ext cx="2194536" cy="3142573"/>
          </a:xfrm>
          <a:prstGeom prst="rect">
            <a:avLst/>
          </a:prstGeom>
        </p:spPr>
      </p:pic>
      <p:sp>
        <p:nvSpPr>
          <p:cNvPr id="8" name="Text Placeholder 7"/>
          <p:cNvSpPr>
            <a:spLocks noGrp="1"/>
          </p:cNvSpPr>
          <p:nvPr>
            <p:ph type="body" sz="quarter" idx="12"/>
          </p:nvPr>
        </p:nvSpPr>
        <p:spPr/>
        <p:txBody>
          <a:bodyPr/>
          <a:lstStyle/>
          <a:p>
            <a:r>
              <a:rPr lang="en-US" dirty="0"/>
              <a:t>Martin Kulov</a:t>
            </a:r>
          </a:p>
          <a:p>
            <a:r>
              <a:rPr lang="en-US" dirty="0"/>
              <a:t>Association of Software Engineers</a:t>
            </a:r>
          </a:p>
        </p:txBody>
      </p:sp>
    </p:spTree>
    <p:extLst>
      <p:ext uri="{BB962C8B-B14F-4D97-AF65-F5344CB8AC3E}">
        <p14:creationId xmlns:p14="http://schemas.microsoft.com/office/powerpoint/2010/main" val="3166820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AppInsights</a:t>
            </a:r>
            <a:r>
              <a:rPr lang="en-US" dirty="0"/>
              <a:t> High Level Diagram</a:t>
            </a:r>
          </a:p>
        </p:txBody>
      </p:sp>
      <p:sp>
        <p:nvSpPr>
          <p:cNvPr id="3" name="Text Placeholder 2"/>
          <p:cNvSpPr>
            <a:spLocks noGrp="1"/>
          </p:cNvSpPr>
          <p:nvPr>
            <p:ph type="body" sz="quarter" idx="10"/>
          </p:nvPr>
        </p:nvSpPr>
        <p:spPr/>
        <p:txBody>
          <a:bodyPr/>
          <a:lstStyle/>
          <a:p>
            <a:endParaRPr lang="en-US"/>
          </a:p>
        </p:txBody>
      </p:sp>
      <p:pic>
        <p:nvPicPr>
          <p:cNvPr id="5" name="Picture 4"/>
          <p:cNvPicPr>
            <a:picLocks noChangeAspect="1"/>
          </p:cNvPicPr>
          <p:nvPr/>
        </p:nvPicPr>
        <p:blipFill>
          <a:blip r:embed="rId2"/>
          <a:stretch>
            <a:fillRect/>
          </a:stretch>
        </p:blipFill>
        <p:spPr>
          <a:xfrm>
            <a:off x="2012043" y="1577043"/>
            <a:ext cx="8157267" cy="4754828"/>
          </a:xfrm>
          <a:prstGeom prst="rect">
            <a:avLst/>
          </a:prstGeom>
        </p:spPr>
      </p:pic>
    </p:spTree>
    <p:extLst>
      <p:ext uri="{BB962C8B-B14F-4D97-AF65-F5344CB8AC3E}">
        <p14:creationId xmlns:p14="http://schemas.microsoft.com/office/powerpoint/2010/main" val="407262108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E6A6E99-BA9D-42FD-91D4-F604257098E6}"/>
              </a:ext>
            </a:extLst>
          </p:cNvPr>
          <p:cNvSpPr>
            <a:spLocks noGrp="1"/>
          </p:cNvSpPr>
          <p:nvPr>
            <p:ph type="title"/>
          </p:nvPr>
        </p:nvSpPr>
        <p:spPr/>
        <p:txBody>
          <a:bodyPr/>
          <a:lstStyle/>
          <a:p>
            <a:r>
              <a:rPr lang="en-US" dirty="0"/>
              <a:t>Cross Platform</a:t>
            </a:r>
          </a:p>
        </p:txBody>
      </p:sp>
    </p:spTree>
    <p:extLst>
      <p:ext uri="{BB962C8B-B14F-4D97-AF65-F5344CB8AC3E}">
        <p14:creationId xmlns:p14="http://schemas.microsoft.com/office/powerpoint/2010/main" val="186004636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946D0-634C-4FBD-943B-CDDB288D3F2D}"/>
              </a:ext>
            </a:extLst>
          </p:cNvPr>
          <p:cNvSpPr>
            <a:spLocks noGrp="1"/>
          </p:cNvSpPr>
          <p:nvPr>
            <p:ph type="title"/>
          </p:nvPr>
        </p:nvSpPr>
        <p:spPr/>
        <p:txBody>
          <a:bodyPr/>
          <a:lstStyle/>
          <a:p>
            <a:r>
              <a:rPr lang="en-US" dirty="0"/>
              <a:t>Languages</a:t>
            </a:r>
          </a:p>
        </p:txBody>
      </p:sp>
      <p:sp>
        <p:nvSpPr>
          <p:cNvPr id="3" name="Text Placeholder 2">
            <a:extLst>
              <a:ext uri="{FF2B5EF4-FFF2-40B4-BE49-F238E27FC236}">
                <a16:creationId xmlns:a16="http://schemas.microsoft.com/office/drawing/2014/main" id="{331D5BD4-1FA7-46E7-8ABE-424764B63FEC}"/>
              </a:ext>
            </a:extLst>
          </p:cNvPr>
          <p:cNvSpPr>
            <a:spLocks noGrp="1"/>
          </p:cNvSpPr>
          <p:nvPr>
            <p:ph type="body" sz="quarter" idx="10"/>
          </p:nvPr>
        </p:nvSpPr>
        <p:spPr>
          <a:xfrm>
            <a:off x="274638" y="1212850"/>
            <a:ext cx="11887200" cy="3447098"/>
          </a:xfrm>
        </p:spPr>
        <p:txBody>
          <a:bodyPr/>
          <a:lstStyle/>
          <a:p>
            <a:r>
              <a:rPr lang="en-US" dirty="0"/>
              <a:t>C#</a:t>
            </a:r>
          </a:p>
          <a:p>
            <a:r>
              <a:rPr lang="en-US" dirty="0"/>
              <a:t>Java</a:t>
            </a:r>
          </a:p>
          <a:p>
            <a:r>
              <a:rPr lang="en-US" dirty="0"/>
              <a:t>JavaScript</a:t>
            </a:r>
          </a:p>
          <a:p>
            <a:endParaRPr lang="en-US" dirty="0"/>
          </a:p>
          <a:p>
            <a:endParaRPr lang="en-US" dirty="0"/>
          </a:p>
        </p:txBody>
      </p:sp>
    </p:spTree>
    <p:extLst>
      <p:ext uri="{BB962C8B-B14F-4D97-AF65-F5344CB8AC3E}">
        <p14:creationId xmlns:p14="http://schemas.microsoft.com/office/powerpoint/2010/main" val="276430389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03816-A88B-4016-9A23-88001CAC4980}"/>
              </a:ext>
            </a:extLst>
          </p:cNvPr>
          <p:cNvSpPr>
            <a:spLocks noGrp="1"/>
          </p:cNvSpPr>
          <p:nvPr>
            <p:ph type="title"/>
          </p:nvPr>
        </p:nvSpPr>
        <p:spPr/>
        <p:txBody>
          <a:bodyPr/>
          <a:lstStyle/>
          <a:p>
            <a:r>
              <a:rPr lang="en-US" dirty="0"/>
              <a:t>Platforms</a:t>
            </a:r>
          </a:p>
        </p:txBody>
      </p:sp>
      <p:sp>
        <p:nvSpPr>
          <p:cNvPr id="3" name="Text Placeholder 2">
            <a:extLst>
              <a:ext uri="{FF2B5EF4-FFF2-40B4-BE49-F238E27FC236}">
                <a16:creationId xmlns:a16="http://schemas.microsoft.com/office/drawing/2014/main" id="{9B771AAF-7FCB-40E1-89DB-8A676189E0EE}"/>
              </a:ext>
            </a:extLst>
          </p:cNvPr>
          <p:cNvSpPr>
            <a:spLocks noGrp="1"/>
          </p:cNvSpPr>
          <p:nvPr>
            <p:ph type="body" sz="quarter" idx="10"/>
          </p:nvPr>
        </p:nvSpPr>
        <p:spPr>
          <a:xfrm>
            <a:off x="274639" y="1212849"/>
            <a:ext cx="5486399" cy="5155257"/>
          </a:xfrm>
        </p:spPr>
        <p:txBody>
          <a:bodyPr/>
          <a:lstStyle/>
          <a:p>
            <a:r>
              <a:rPr lang="en-US" sz="3000" dirty="0"/>
              <a:t>Angular</a:t>
            </a:r>
          </a:p>
          <a:p>
            <a:r>
              <a:rPr lang="en-US" sz="3000" dirty="0"/>
              <a:t>ASP.NET</a:t>
            </a:r>
          </a:p>
          <a:p>
            <a:r>
              <a:rPr lang="en-US" sz="3000" dirty="0"/>
              <a:t>ASP.NET Core</a:t>
            </a:r>
          </a:p>
          <a:p>
            <a:r>
              <a:rPr lang="en-US" sz="3000" dirty="0"/>
              <a:t>Android (</a:t>
            </a:r>
            <a:r>
              <a:rPr lang="en-US" sz="3000" dirty="0" err="1"/>
              <a:t>HockeyApp</a:t>
            </a:r>
            <a:r>
              <a:rPr lang="en-US" sz="3000" dirty="0"/>
              <a:t>)</a:t>
            </a:r>
          </a:p>
          <a:p>
            <a:r>
              <a:rPr lang="en-US" sz="3000" dirty="0"/>
              <a:t>Azure Web Apps</a:t>
            </a:r>
          </a:p>
          <a:p>
            <a:r>
              <a:rPr lang="en-US" sz="3000" dirty="0"/>
              <a:t>Azure Cloud Services</a:t>
            </a:r>
          </a:p>
          <a:p>
            <a:r>
              <a:rPr lang="en-US" sz="3000" dirty="0"/>
              <a:t>Azure Functions</a:t>
            </a:r>
          </a:p>
          <a:p>
            <a:r>
              <a:rPr lang="en-US" sz="3000" dirty="0"/>
              <a:t>Docker</a:t>
            </a:r>
          </a:p>
          <a:p>
            <a:r>
              <a:rPr lang="en-US" sz="3000" dirty="0"/>
              <a:t>Glimpse</a:t>
            </a:r>
          </a:p>
        </p:txBody>
      </p:sp>
      <p:sp>
        <p:nvSpPr>
          <p:cNvPr id="4" name="Text Placeholder 3">
            <a:extLst>
              <a:ext uri="{FF2B5EF4-FFF2-40B4-BE49-F238E27FC236}">
                <a16:creationId xmlns:a16="http://schemas.microsoft.com/office/drawing/2014/main" id="{8E3B50C5-A308-438F-960B-7F17991FA796}"/>
              </a:ext>
            </a:extLst>
          </p:cNvPr>
          <p:cNvSpPr>
            <a:spLocks noGrp="1"/>
          </p:cNvSpPr>
          <p:nvPr>
            <p:ph type="body" sz="quarter" idx="11"/>
          </p:nvPr>
        </p:nvSpPr>
        <p:spPr>
          <a:xfrm>
            <a:off x="6675439" y="1212849"/>
            <a:ext cx="5486399" cy="5724644"/>
          </a:xfrm>
        </p:spPr>
        <p:txBody>
          <a:bodyPr/>
          <a:lstStyle/>
          <a:p>
            <a:r>
              <a:rPr lang="en-US" sz="3000" dirty="0"/>
              <a:t>iOS (</a:t>
            </a:r>
            <a:r>
              <a:rPr lang="en-US" sz="3000" dirty="0" err="1"/>
              <a:t>HockeyApp</a:t>
            </a:r>
            <a:r>
              <a:rPr lang="en-US" sz="3000" dirty="0"/>
              <a:t>)</a:t>
            </a:r>
          </a:p>
          <a:p>
            <a:r>
              <a:rPr lang="en-US" sz="3000" dirty="0"/>
              <a:t>J2EE</a:t>
            </a:r>
          </a:p>
          <a:p>
            <a:r>
              <a:rPr lang="en-US" sz="3000" dirty="0"/>
              <a:t>Mac OS X app (</a:t>
            </a:r>
            <a:r>
              <a:rPr lang="en-US" sz="3000" dirty="0" err="1"/>
              <a:t>HockeyApp</a:t>
            </a:r>
            <a:r>
              <a:rPr lang="en-US" sz="3000" dirty="0"/>
              <a:t>)</a:t>
            </a:r>
          </a:p>
          <a:p>
            <a:r>
              <a:rPr lang="en-US" sz="3000" dirty="0"/>
              <a:t>Node.JS</a:t>
            </a:r>
          </a:p>
          <a:p>
            <a:r>
              <a:rPr lang="en-US" sz="3000" dirty="0"/>
              <a:t>OSX</a:t>
            </a:r>
          </a:p>
          <a:p>
            <a:r>
              <a:rPr lang="en-US" sz="3000" dirty="0"/>
              <a:t>Spring</a:t>
            </a:r>
          </a:p>
          <a:p>
            <a:r>
              <a:rPr lang="en-US" sz="3000" dirty="0"/>
              <a:t>UWP</a:t>
            </a:r>
          </a:p>
          <a:p>
            <a:r>
              <a:rPr lang="en-US" sz="3000" dirty="0"/>
              <a:t>WCF</a:t>
            </a:r>
          </a:p>
          <a:p>
            <a:r>
              <a:rPr lang="en-US" sz="3000" dirty="0"/>
              <a:t>WPF (</a:t>
            </a:r>
            <a:r>
              <a:rPr lang="en-US" sz="3000" dirty="0" err="1"/>
              <a:t>HockeyApp</a:t>
            </a:r>
            <a:r>
              <a:rPr lang="en-US" sz="3000" dirty="0"/>
              <a:t>)</a:t>
            </a:r>
          </a:p>
          <a:p>
            <a:r>
              <a:rPr lang="en-US" sz="3000" dirty="0"/>
              <a:t>Windows desktop</a:t>
            </a:r>
          </a:p>
        </p:txBody>
      </p:sp>
    </p:spTree>
    <p:extLst>
      <p:ext uri="{BB962C8B-B14F-4D97-AF65-F5344CB8AC3E}">
        <p14:creationId xmlns:p14="http://schemas.microsoft.com/office/powerpoint/2010/main" val="333946068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D1DF245-24E1-4364-B3ED-92BD27F32B5F}"/>
              </a:ext>
            </a:extLst>
          </p:cNvPr>
          <p:cNvSpPr>
            <a:spLocks noGrp="1"/>
          </p:cNvSpPr>
          <p:nvPr>
            <p:ph type="title"/>
          </p:nvPr>
        </p:nvSpPr>
        <p:spPr/>
        <p:txBody>
          <a:bodyPr/>
          <a:lstStyle/>
          <a:p>
            <a:r>
              <a:rPr lang="en-US" dirty="0"/>
              <a:t>Client Side</a:t>
            </a:r>
          </a:p>
        </p:txBody>
      </p:sp>
    </p:spTree>
    <p:extLst>
      <p:ext uri="{BB962C8B-B14F-4D97-AF65-F5344CB8AC3E}">
        <p14:creationId xmlns:p14="http://schemas.microsoft.com/office/powerpoint/2010/main" val="266953064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18026-D927-4A34-A51D-27EE8572CD86}"/>
              </a:ext>
            </a:extLst>
          </p:cNvPr>
          <p:cNvSpPr>
            <a:spLocks noGrp="1"/>
          </p:cNvSpPr>
          <p:nvPr>
            <p:ph type="title"/>
          </p:nvPr>
        </p:nvSpPr>
        <p:spPr/>
        <p:txBody>
          <a:bodyPr/>
          <a:lstStyle/>
          <a:p>
            <a:r>
              <a:rPr lang="en-US" dirty="0"/>
              <a:t>Web Pages</a:t>
            </a:r>
          </a:p>
        </p:txBody>
      </p:sp>
      <p:sp>
        <p:nvSpPr>
          <p:cNvPr id="3" name="Text Placeholder 2">
            <a:extLst>
              <a:ext uri="{FF2B5EF4-FFF2-40B4-BE49-F238E27FC236}">
                <a16:creationId xmlns:a16="http://schemas.microsoft.com/office/drawing/2014/main" id="{07897F19-6449-4991-BB65-3F133811D6A3}"/>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D40F69E8-98B9-4C8A-92FE-5CFCAA933FCD}"/>
              </a:ext>
            </a:extLst>
          </p:cNvPr>
          <p:cNvPicPr>
            <a:picLocks noChangeAspect="1"/>
          </p:cNvPicPr>
          <p:nvPr/>
        </p:nvPicPr>
        <p:blipFill>
          <a:blip r:embed="rId2"/>
          <a:stretch>
            <a:fillRect/>
          </a:stretch>
        </p:blipFill>
        <p:spPr>
          <a:xfrm>
            <a:off x="4480896" y="388336"/>
            <a:ext cx="6439799" cy="6306430"/>
          </a:xfrm>
          <a:prstGeom prst="rect">
            <a:avLst/>
          </a:prstGeom>
        </p:spPr>
      </p:pic>
    </p:spTree>
    <p:extLst>
      <p:ext uri="{BB962C8B-B14F-4D97-AF65-F5344CB8AC3E}">
        <p14:creationId xmlns:p14="http://schemas.microsoft.com/office/powerpoint/2010/main" val="2587757530"/>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4A2CE-E460-48B7-A87C-6E6D30738553}"/>
              </a:ext>
            </a:extLst>
          </p:cNvPr>
          <p:cNvSpPr>
            <a:spLocks noGrp="1"/>
          </p:cNvSpPr>
          <p:nvPr>
            <p:ph type="title"/>
          </p:nvPr>
        </p:nvSpPr>
        <p:spPr/>
        <p:txBody>
          <a:bodyPr/>
          <a:lstStyle/>
          <a:p>
            <a:r>
              <a:rPr lang="en-US" dirty="0"/>
              <a:t>Page Load Performance</a:t>
            </a:r>
          </a:p>
        </p:txBody>
      </p:sp>
      <p:sp>
        <p:nvSpPr>
          <p:cNvPr id="3" name="Text Placeholder 2">
            <a:extLst>
              <a:ext uri="{FF2B5EF4-FFF2-40B4-BE49-F238E27FC236}">
                <a16:creationId xmlns:a16="http://schemas.microsoft.com/office/drawing/2014/main" id="{8E76A070-B66E-47F9-B67C-FE38B4303146}"/>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F2B0ADA6-866D-4F4A-A5B2-7A2564E05016}"/>
              </a:ext>
            </a:extLst>
          </p:cNvPr>
          <p:cNvPicPr>
            <a:picLocks noChangeAspect="1"/>
          </p:cNvPicPr>
          <p:nvPr/>
        </p:nvPicPr>
        <p:blipFill>
          <a:blip r:embed="rId2"/>
          <a:stretch>
            <a:fillRect/>
          </a:stretch>
        </p:blipFill>
        <p:spPr>
          <a:xfrm>
            <a:off x="4480896" y="1212376"/>
            <a:ext cx="5417482" cy="5417482"/>
          </a:xfrm>
          <a:prstGeom prst="rect">
            <a:avLst/>
          </a:prstGeom>
        </p:spPr>
      </p:pic>
    </p:spTree>
    <p:extLst>
      <p:ext uri="{BB962C8B-B14F-4D97-AF65-F5344CB8AC3E}">
        <p14:creationId xmlns:p14="http://schemas.microsoft.com/office/powerpoint/2010/main" val="1992835792"/>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2C298-9162-4EA4-A6D1-9DDAD62C471C}"/>
              </a:ext>
            </a:extLst>
          </p:cNvPr>
          <p:cNvSpPr>
            <a:spLocks noGrp="1"/>
          </p:cNvSpPr>
          <p:nvPr>
            <p:ph type="title"/>
          </p:nvPr>
        </p:nvSpPr>
        <p:spPr/>
        <p:txBody>
          <a:bodyPr/>
          <a:lstStyle/>
          <a:p>
            <a:r>
              <a:rPr lang="en-US" dirty="0"/>
              <a:t>Loading Times</a:t>
            </a:r>
          </a:p>
        </p:txBody>
      </p:sp>
      <p:sp>
        <p:nvSpPr>
          <p:cNvPr id="3" name="Text Placeholder 2">
            <a:extLst>
              <a:ext uri="{FF2B5EF4-FFF2-40B4-BE49-F238E27FC236}">
                <a16:creationId xmlns:a16="http://schemas.microsoft.com/office/drawing/2014/main" id="{27A5F120-B954-433E-8DC4-9C681564CC06}"/>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68914B34-557B-481E-B5F7-BC22355036D6}"/>
              </a:ext>
            </a:extLst>
          </p:cNvPr>
          <p:cNvPicPr>
            <a:picLocks noChangeAspect="1"/>
          </p:cNvPicPr>
          <p:nvPr/>
        </p:nvPicPr>
        <p:blipFill>
          <a:blip r:embed="rId2"/>
          <a:stretch>
            <a:fillRect/>
          </a:stretch>
        </p:blipFill>
        <p:spPr>
          <a:xfrm>
            <a:off x="3693092" y="2420502"/>
            <a:ext cx="5050291" cy="2153520"/>
          </a:xfrm>
          <a:prstGeom prst="rect">
            <a:avLst/>
          </a:prstGeom>
        </p:spPr>
      </p:pic>
    </p:spTree>
    <p:extLst>
      <p:ext uri="{BB962C8B-B14F-4D97-AF65-F5344CB8AC3E}">
        <p14:creationId xmlns:p14="http://schemas.microsoft.com/office/powerpoint/2010/main" val="830649817"/>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EF5D5-B339-4ED0-B26B-BDEA1A198B9B}"/>
              </a:ext>
            </a:extLst>
          </p:cNvPr>
          <p:cNvSpPr>
            <a:spLocks noGrp="1"/>
          </p:cNvSpPr>
          <p:nvPr>
            <p:ph type="title"/>
          </p:nvPr>
        </p:nvSpPr>
        <p:spPr/>
        <p:txBody>
          <a:bodyPr/>
          <a:lstStyle/>
          <a:p>
            <a:r>
              <a:rPr lang="en-US" dirty="0"/>
              <a:t>AJAX Performance</a:t>
            </a:r>
          </a:p>
        </p:txBody>
      </p:sp>
      <p:sp>
        <p:nvSpPr>
          <p:cNvPr id="3" name="Text Placeholder 2">
            <a:extLst>
              <a:ext uri="{FF2B5EF4-FFF2-40B4-BE49-F238E27FC236}">
                <a16:creationId xmlns:a16="http://schemas.microsoft.com/office/drawing/2014/main" id="{239648D7-2D54-431E-ACC1-F1FC6D34F2C6}"/>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9365828B-D438-44EE-8DC9-38FECC125CA5}"/>
              </a:ext>
            </a:extLst>
          </p:cNvPr>
          <p:cNvPicPr>
            <a:picLocks noChangeAspect="1"/>
          </p:cNvPicPr>
          <p:nvPr/>
        </p:nvPicPr>
        <p:blipFill>
          <a:blip r:embed="rId2"/>
          <a:stretch>
            <a:fillRect/>
          </a:stretch>
        </p:blipFill>
        <p:spPr>
          <a:xfrm>
            <a:off x="1280531" y="1877438"/>
            <a:ext cx="5401429" cy="1581371"/>
          </a:xfrm>
          <a:prstGeom prst="rect">
            <a:avLst/>
          </a:prstGeom>
        </p:spPr>
      </p:pic>
      <p:pic>
        <p:nvPicPr>
          <p:cNvPr id="7" name="Picture 6">
            <a:extLst>
              <a:ext uri="{FF2B5EF4-FFF2-40B4-BE49-F238E27FC236}">
                <a16:creationId xmlns:a16="http://schemas.microsoft.com/office/drawing/2014/main" id="{B9C0B197-E3BF-4D14-81FB-5DB5964EC520}"/>
              </a:ext>
            </a:extLst>
          </p:cNvPr>
          <p:cNvPicPr>
            <a:picLocks noChangeAspect="1"/>
          </p:cNvPicPr>
          <p:nvPr/>
        </p:nvPicPr>
        <p:blipFill>
          <a:blip r:embed="rId3"/>
          <a:stretch>
            <a:fillRect/>
          </a:stretch>
        </p:blipFill>
        <p:spPr>
          <a:xfrm>
            <a:off x="4663774" y="4163479"/>
            <a:ext cx="5363323" cy="1838582"/>
          </a:xfrm>
          <a:prstGeom prst="rect">
            <a:avLst/>
          </a:prstGeom>
        </p:spPr>
      </p:pic>
    </p:spTree>
    <p:extLst>
      <p:ext uri="{BB962C8B-B14F-4D97-AF65-F5344CB8AC3E}">
        <p14:creationId xmlns:p14="http://schemas.microsoft.com/office/powerpoint/2010/main" val="1331013392"/>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33EB9-3791-4AA9-A6CE-71B4BD590C2F}"/>
              </a:ext>
            </a:extLst>
          </p:cNvPr>
          <p:cNvSpPr>
            <a:spLocks noGrp="1"/>
          </p:cNvSpPr>
          <p:nvPr>
            <p:ph type="title"/>
          </p:nvPr>
        </p:nvSpPr>
        <p:spPr/>
        <p:txBody>
          <a:bodyPr/>
          <a:lstStyle/>
          <a:p>
            <a:r>
              <a:rPr lang="en-US" dirty="0"/>
              <a:t>Browser Exceptions</a:t>
            </a:r>
          </a:p>
        </p:txBody>
      </p:sp>
      <p:sp>
        <p:nvSpPr>
          <p:cNvPr id="3" name="Text Placeholder 2">
            <a:extLst>
              <a:ext uri="{FF2B5EF4-FFF2-40B4-BE49-F238E27FC236}">
                <a16:creationId xmlns:a16="http://schemas.microsoft.com/office/drawing/2014/main" id="{BB40C258-2324-4F41-94FB-D01A230F5D7B}"/>
              </a:ext>
            </a:extLst>
          </p:cNvPr>
          <p:cNvSpPr>
            <a:spLocks noGrp="1"/>
          </p:cNvSpPr>
          <p:nvPr>
            <p:ph type="body" sz="quarter" idx="10"/>
          </p:nvPr>
        </p:nvSpPr>
        <p:spPr/>
        <p:txBody>
          <a:bodyPr/>
          <a:lstStyle/>
          <a:p>
            <a:endParaRPr lang="en-US" dirty="0"/>
          </a:p>
        </p:txBody>
      </p:sp>
      <p:pic>
        <p:nvPicPr>
          <p:cNvPr id="5" name="Picture 4">
            <a:extLst>
              <a:ext uri="{FF2B5EF4-FFF2-40B4-BE49-F238E27FC236}">
                <a16:creationId xmlns:a16="http://schemas.microsoft.com/office/drawing/2014/main" id="{A9F0FA50-08BA-4203-846A-716436B2D07A}"/>
              </a:ext>
            </a:extLst>
          </p:cNvPr>
          <p:cNvPicPr>
            <a:picLocks noChangeAspect="1"/>
          </p:cNvPicPr>
          <p:nvPr/>
        </p:nvPicPr>
        <p:blipFill>
          <a:blip r:embed="rId2"/>
          <a:stretch>
            <a:fillRect/>
          </a:stretch>
        </p:blipFill>
        <p:spPr>
          <a:xfrm>
            <a:off x="3657945" y="1394165"/>
            <a:ext cx="6462263" cy="4846697"/>
          </a:xfrm>
          <a:prstGeom prst="rect">
            <a:avLst/>
          </a:prstGeom>
        </p:spPr>
      </p:pic>
    </p:spTree>
    <p:extLst>
      <p:ext uri="{BB962C8B-B14F-4D97-AF65-F5344CB8AC3E}">
        <p14:creationId xmlns:p14="http://schemas.microsoft.com/office/powerpoint/2010/main" val="394213356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Agenda</a:t>
            </a:r>
            <a:endParaRPr lang="de-DE" dirty="0"/>
          </a:p>
        </p:txBody>
      </p:sp>
      <p:sp>
        <p:nvSpPr>
          <p:cNvPr id="5" name="Text Placeholder 4"/>
          <p:cNvSpPr>
            <a:spLocks noGrp="1"/>
          </p:cNvSpPr>
          <p:nvPr>
            <p:ph type="body" sz="quarter" idx="10"/>
          </p:nvPr>
        </p:nvSpPr>
        <p:spPr>
          <a:xfrm>
            <a:off x="274638" y="1212850"/>
            <a:ext cx="11887200" cy="3447098"/>
          </a:xfrm>
        </p:spPr>
        <p:txBody>
          <a:bodyPr/>
          <a:lstStyle/>
          <a:p>
            <a:r>
              <a:rPr lang="en-US" dirty="0">
                <a:solidFill>
                  <a:schemeClr val="accent1"/>
                </a:solidFill>
              </a:rPr>
              <a:t>Why do I need Application Insights?</a:t>
            </a:r>
          </a:p>
          <a:p>
            <a:r>
              <a:rPr lang="en-US" dirty="0">
                <a:solidFill>
                  <a:schemeClr val="accent1"/>
                </a:solidFill>
              </a:rPr>
              <a:t>What is it?</a:t>
            </a:r>
          </a:p>
          <a:p>
            <a:r>
              <a:rPr lang="en-US" dirty="0">
                <a:solidFill>
                  <a:schemeClr val="accent1"/>
                </a:solidFill>
              </a:rPr>
              <a:t>Main Areas</a:t>
            </a:r>
          </a:p>
          <a:p>
            <a:r>
              <a:rPr lang="en-US" dirty="0">
                <a:solidFill>
                  <a:schemeClr val="accent1"/>
                </a:solidFill>
              </a:rPr>
              <a:t>Summary</a:t>
            </a:r>
          </a:p>
          <a:p>
            <a:r>
              <a:rPr lang="en-US" dirty="0">
                <a:solidFill>
                  <a:schemeClr val="accent1"/>
                </a:solidFill>
              </a:rPr>
              <a:t>Questions…</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1334" y="3721487"/>
            <a:ext cx="3822559" cy="3017809"/>
          </a:xfrm>
          <a:prstGeom prst="rect">
            <a:avLst/>
          </a:prstGeom>
        </p:spPr>
      </p:pic>
    </p:spTree>
    <p:extLst>
      <p:ext uri="{BB962C8B-B14F-4D97-AF65-F5344CB8AC3E}">
        <p14:creationId xmlns:p14="http://schemas.microsoft.com/office/powerpoint/2010/main" val="453196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EA19D-62F1-4783-A71B-2BABF98B543F}"/>
              </a:ext>
            </a:extLst>
          </p:cNvPr>
          <p:cNvSpPr>
            <a:spLocks noGrp="1"/>
          </p:cNvSpPr>
          <p:nvPr>
            <p:ph type="title"/>
          </p:nvPr>
        </p:nvSpPr>
        <p:spPr/>
        <p:txBody>
          <a:bodyPr/>
          <a:lstStyle/>
          <a:p>
            <a:r>
              <a:rPr lang="en-US" dirty="0"/>
              <a:t>Browser</a:t>
            </a:r>
          </a:p>
        </p:txBody>
      </p:sp>
      <p:sp>
        <p:nvSpPr>
          <p:cNvPr id="3" name="Text Placeholder 2">
            <a:extLst>
              <a:ext uri="{FF2B5EF4-FFF2-40B4-BE49-F238E27FC236}">
                <a16:creationId xmlns:a16="http://schemas.microsoft.com/office/drawing/2014/main" id="{A846C046-694B-42A4-AAA7-8BC7AC033C84}"/>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F8A8704E-67F7-4AA0-8DE4-464A39EF7216}"/>
              </a:ext>
            </a:extLst>
          </p:cNvPr>
          <p:cNvPicPr>
            <a:picLocks noChangeAspect="1"/>
          </p:cNvPicPr>
          <p:nvPr/>
        </p:nvPicPr>
        <p:blipFill>
          <a:blip r:embed="rId2"/>
          <a:stretch>
            <a:fillRect/>
          </a:stretch>
        </p:blipFill>
        <p:spPr>
          <a:xfrm>
            <a:off x="3749384" y="388336"/>
            <a:ext cx="6126413" cy="6436338"/>
          </a:xfrm>
          <a:prstGeom prst="rect">
            <a:avLst/>
          </a:prstGeom>
        </p:spPr>
      </p:pic>
    </p:spTree>
    <p:extLst>
      <p:ext uri="{BB962C8B-B14F-4D97-AF65-F5344CB8AC3E}">
        <p14:creationId xmlns:p14="http://schemas.microsoft.com/office/powerpoint/2010/main" val="2232880328"/>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663092-F661-41B5-9360-36077FD42F4C}"/>
              </a:ext>
            </a:extLst>
          </p:cNvPr>
          <p:cNvSpPr>
            <a:spLocks noGrp="1"/>
          </p:cNvSpPr>
          <p:nvPr>
            <p:ph type="title"/>
          </p:nvPr>
        </p:nvSpPr>
        <p:spPr/>
        <p:txBody>
          <a:bodyPr/>
          <a:lstStyle/>
          <a:p>
            <a:r>
              <a:rPr lang="en-US" dirty="0"/>
              <a:t>Server Side</a:t>
            </a:r>
          </a:p>
        </p:txBody>
      </p:sp>
    </p:spTree>
    <p:extLst>
      <p:ext uri="{BB962C8B-B14F-4D97-AF65-F5344CB8AC3E}">
        <p14:creationId xmlns:p14="http://schemas.microsoft.com/office/powerpoint/2010/main" val="1576595013"/>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BB36C-AEDF-4B4E-B1C8-C9595F5669E4}"/>
              </a:ext>
            </a:extLst>
          </p:cNvPr>
          <p:cNvSpPr>
            <a:spLocks noGrp="1"/>
          </p:cNvSpPr>
          <p:nvPr>
            <p:ph type="title"/>
          </p:nvPr>
        </p:nvSpPr>
        <p:spPr/>
        <p:txBody>
          <a:bodyPr/>
          <a:lstStyle/>
          <a:p>
            <a:r>
              <a:rPr lang="en-US" dirty="0"/>
              <a:t>Server Metrics</a:t>
            </a:r>
          </a:p>
        </p:txBody>
      </p:sp>
      <p:sp>
        <p:nvSpPr>
          <p:cNvPr id="3" name="Text Placeholder 2">
            <a:extLst>
              <a:ext uri="{FF2B5EF4-FFF2-40B4-BE49-F238E27FC236}">
                <a16:creationId xmlns:a16="http://schemas.microsoft.com/office/drawing/2014/main" id="{03BF3BE5-9A6E-440C-9929-8C36F6E6EAB5}"/>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20F739E1-0F70-4624-AF1A-B4697ABC76AD}"/>
              </a:ext>
            </a:extLst>
          </p:cNvPr>
          <p:cNvPicPr>
            <a:picLocks noChangeAspect="1"/>
          </p:cNvPicPr>
          <p:nvPr/>
        </p:nvPicPr>
        <p:blipFill>
          <a:blip r:embed="rId2"/>
          <a:stretch>
            <a:fillRect/>
          </a:stretch>
        </p:blipFill>
        <p:spPr>
          <a:xfrm>
            <a:off x="4755213" y="2399994"/>
            <a:ext cx="6583608" cy="3375595"/>
          </a:xfrm>
          <a:prstGeom prst="rect">
            <a:avLst/>
          </a:prstGeom>
        </p:spPr>
      </p:pic>
    </p:spTree>
    <p:extLst>
      <p:ext uri="{BB962C8B-B14F-4D97-AF65-F5344CB8AC3E}">
        <p14:creationId xmlns:p14="http://schemas.microsoft.com/office/powerpoint/2010/main" val="764531960"/>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A893FF3-FAA5-4E20-9F0D-62ABFD92169B}"/>
              </a:ext>
            </a:extLst>
          </p:cNvPr>
          <p:cNvSpPr>
            <a:spLocks noGrp="1"/>
          </p:cNvSpPr>
          <p:nvPr>
            <p:ph type="title"/>
          </p:nvPr>
        </p:nvSpPr>
        <p:spPr/>
        <p:txBody>
          <a:bodyPr/>
          <a:lstStyle/>
          <a:p>
            <a:r>
              <a:rPr lang="en-US" dirty="0"/>
              <a:t>Build Time vs Run Time</a:t>
            </a:r>
          </a:p>
        </p:txBody>
      </p:sp>
      <p:graphicFrame>
        <p:nvGraphicFramePr>
          <p:cNvPr id="8" name="Table 7">
            <a:extLst>
              <a:ext uri="{FF2B5EF4-FFF2-40B4-BE49-F238E27FC236}">
                <a16:creationId xmlns:a16="http://schemas.microsoft.com/office/drawing/2014/main" id="{2CB4857B-7A46-4FBE-8B58-77A59B5736A7}"/>
              </a:ext>
            </a:extLst>
          </p:cNvPr>
          <p:cNvGraphicFramePr>
            <a:graphicFrameLocks noGrp="1"/>
          </p:cNvGraphicFramePr>
          <p:nvPr>
            <p:extLst>
              <p:ext uri="{D42A27DB-BD31-4B8C-83A1-F6EECF244321}">
                <p14:modId xmlns:p14="http://schemas.microsoft.com/office/powerpoint/2010/main" val="1386463248"/>
              </p:ext>
            </p:extLst>
          </p:nvPr>
        </p:nvGraphicFramePr>
        <p:xfrm>
          <a:off x="823336" y="1254795"/>
          <a:ext cx="10424046" cy="5467506"/>
        </p:xfrm>
        <a:graphic>
          <a:graphicData uri="http://schemas.openxmlformats.org/drawingml/2006/table">
            <a:tbl>
              <a:tblPr/>
              <a:tblGrid>
                <a:gridCol w="3474682">
                  <a:extLst>
                    <a:ext uri="{9D8B030D-6E8A-4147-A177-3AD203B41FA5}">
                      <a16:colId xmlns:a16="http://schemas.microsoft.com/office/drawing/2014/main" val="2380104566"/>
                    </a:ext>
                  </a:extLst>
                </a:gridCol>
                <a:gridCol w="3474682">
                  <a:extLst>
                    <a:ext uri="{9D8B030D-6E8A-4147-A177-3AD203B41FA5}">
                      <a16:colId xmlns:a16="http://schemas.microsoft.com/office/drawing/2014/main" val="3473146291"/>
                    </a:ext>
                  </a:extLst>
                </a:gridCol>
                <a:gridCol w="3474682">
                  <a:extLst>
                    <a:ext uri="{9D8B030D-6E8A-4147-A177-3AD203B41FA5}">
                      <a16:colId xmlns:a16="http://schemas.microsoft.com/office/drawing/2014/main" val="1173409161"/>
                    </a:ext>
                  </a:extLst>
                </a:gridCol>
              </a:tblGrid>
              <a:tr h="325550">
                <a:tc>
                  <a:txBody>
                    <a:bodyPr/>
                    <a:lstStyle/>
                    <a:p>
                      <a:pPr algn="l" fontAlgn="b"/>
                      <a:endParaRPr lang="en-US" sz="2400" b="0">
                        <a:effectLst/>
                        <a:latin typeface="segoe-ui_semibold"/>
                      </a:endParaRPr>
                    </a:p>
                  </a:txBody>
                  <a:tcPr marL="15815" marR="15815" marT="11861" marB="11861" anchor="b">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b="0">
                          <a:effectLst/>
                          <a:latin typeface="segoe-ui_semibold"/>
                        </a:rPr>
                        <a:t>Build time</a:t>
                      </a:r>
                    </a:p>
                  </a:txBody>
                  <a:tcPr marL="15815" marR="15815" marT="11861" marB="11861"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b="0">
                          <a:effectLst/>
                          <a:latin typeface="segoe-ui_semibold"/>
                        </a:rPr>
                        <a:t>Run time</a:t>
                      </a:r>
                    </a:p>
                  </a:txBody>
                  <a:tcPr marL="15815" marR="15815" marT="11861" marB="11861" anchor="b">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94249709"/>
                  </a:ext>
                </a:extLst>
              </a:tr>
              <a:tr h="598074">
                <a:tc>
                  <a:txBody>
                    <a:bodyPr/>
                    <a:lstStyle/>
                    <a:p>
                      <a:pPr fontAlgn="t"/>
                      <a:r>
                        <a:rPr lang="en-US" sz="2400">
                          <a:solidFill>
                            <a:schemeClr val="tx1"/>
                          </a:solidFill>
                          <a:effectLst/>
                        </a:rPr>
                        <a:t>Requests &amp; exceptions</a:t>
                      </a:r>
                    </a:p>
                  </a:txBody>
                  <a:tcPr marL="15815" marR="15815" marT="11861" marB="1186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t"/>
                      <a:r>
                        <a:rPr lang="en-US" sz="2400">
                          <a:effectLst/>
                        </a:rPr>
                        <a:t>Yes</a:t>
                      </a:r>
                    </a:p>
                  </a:txBody>
                  <a:tcPr marL="15815" marR="15815" marT="11861" marB="118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t"/>
                      <a:r>
                        <a:rPr lang="en-US" sz="2400">
                          <a:effectLst/>
                        </a:rPr>
                        <a:t>Yes</a:t>
                      </a:r>
                    </a:p>
                  </a:txBody>
                  <a:tcPr marL="15815" marR="15815" marT="11861" marB="1186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95709103"/>
                  </a:ext>
                </a:extLst>
              </a:tr>
              <a:tr h="598074">
                <a:tc>
                  <a:txBody>
                    <a:bodyPr/>
                    <a:lstStyle/>
                    <a:p>
                      <a:pPr fontAlgn="t"/>
                      <a:r>
                        <a:rPr lang="en-US" sz="2400" u="none" strike="noStrike" dirty="0">
                          <a:solidFill>
                            <a:schemeClr val="tx1"/>
                          </a:solidFill>
                          <a:effectLst/>
                        </a:rPr>
                        <a:t>More detailed exceptions</a:t>
                      </a:r>
                      <a:endParaRPr lang="en-US" sz="2400" dirty="0">
                        <a:solidFill>
                          <a:schemeClr val="tx1"/>
                        </a:solidFill>
                        <a:effectLst/>
                      </a:endParaRPr>
                    </a:p>
                  </a:txBody>
                  <a:tcPr marL="15815" marR="15815" marT="11861" marB="1186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t"/>
                      <a:endParaRPr lang="en-US" sz="2400">
                        <a:effectLst/>
                      </a:endParaRPr>
                    </a:p>
                  </a:txBody>
                  <a:tcPr marL="15815" marR="15815" marT="11861" marB="118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t"/>
                      <a:r>
                        <a:rPr lang="en-US" sz="2400">
                          <a:effectLst/>
                        </a:rPr>
                        <a:t>Yes</a:t>
                      </a:r>
                    </a:p>
                  </a:txBody>
                  <a:tcPr marL="15815" marR="15815" marT="11861" marB="1186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71426853"/>
                  </a:ext>
                </a:extLst>
              </a:tr>
              <a:tr h="1279386">
                <a:tc>
                  <a:txBody>
                    <a:bodyPr/>
                    <a:lstStyle/>
                    <a:p>
                      <a:pPr fontAlgn="t"/>
                      <a:r>
                        <a:rPr lang="en-US" sz="2400" u="none" strike="noStrike" dirty="0">
                          <a:solidFill>
                            <a:schemeClr val="tx1"/>
                          </a:solidFill>
                          <a:effectLst/>
                        </a:rPr>
                        <a:t>Dependency diagnostics</a:t>
                      </a:r>
                      <a:endParaRPr lang="en-US" sz="2400" dirty="0">
                        <a:solidFill>
                          <a:schemeClr val="tx1"/>
                        </a:solidFill>
                        <a:effectLst/>
                      </a:endParaRPr>
                    </a:p>
                  </a:txBody>
                  <a:tcPr marL="15815" marR="15815" marT="11861" marB="1186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t"/>
                      <a:r>
                        <a:rPr lang="en-US" sz="2400" dirty="0">
                          <a:solidFill>
                            <a:srgbClr val="FFFF00"/>
                          </a:solidFill>
                          <a:effectLst/>
                        </a:rPr>
                        <a:t>On .NET 4.6+, but less detail</a:t>
                      </a:r>
                    </a:p>
                  </a:txBody>
                  <a:tcPr marL="15815" marR="15815" marT="11861" marB="118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t"/>
                      <a:r>
                        <a:rPr lang="en-US" sz="2400">
                          <a:effectLst/>
                        </a:rPr>
                        <a:t>Yes, full detail: result codes, SQL command text, HTTP verb</a:t>
                      </a:r>
                    </a:p>
                  </a:txBody>
                  <a:tcPr marL="15815" marR="15815" marT="11861" marB="1186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96690601"/>
                  </a:ext>
                </a:extLst>
              </a:tr>
              <a:tr h="598074">
                <a:tc>
                  <a:txBody>
                    <a:bodyPr/>
                    <a:lstStyle/>
                    <a:p>
                      <a:pPr fontAlgn="t"/>
                      <a:r>
                        <a:rPr lang="en-US" sz="2400" u="none" strike="noStrike" dirty="0">
                          <a:solidFill>
                            <a:schemeClr val="tx1"/>
                          </a:solidFill>
                          <a:effectLst/>
                        </a:rPr>
                        <a:t>System performance counters</a:t>
                      </a:r>
                      <a:endParaRPr lang="en-US" sz="2400" dirty="0">
                        <a:solidFill>
                          <a:schemeClr val="tx1"/>
                        </a:solidFill>
                        <a:effectLst/>
                      </a:endParaRPr>
                    </a:p>
                  </a:txBody>
                  <a:tcPr marL="15815" marR="15815" marT="11861" marB="1186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t"/>
                      <a:r>
                        <a:rPr lang="en-US" sz="2400">
                          <a:effectLst/>
                        </a:rPr>
                        <a:t>Yes</a:t>
                      </a:r>
                    </a:p>
                  </a:txBody>
                  <a:tcPr marL="15815" marR="15815" marT="11861" marB="118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t"/>
                      <a:r>
                        <a:rPr lang="en-US" sz="2400" dirty="0">
                          <a:effectLst/>
                        </a:rPr>
                        <a:t>Yes</a:t>
                      </a:r>
                    </a:p>
                  </a:txBody>
                  <a:tcPr marL="15815" marR="15815" marT="11861" marB="1186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84294603"/>
                  </a:ext>
                </a:extLst>
              </a:tr>
              <a:tr h="461812">
                <a:tc>
                  <a:txBody>
                    <a:bodyPr/>
                    <a:lstStyle/>
                    <a:p>
                      <a:pPr fontAlgn="t"/>
                      <a:r>
                        <a:rPr lang="en-US" sz="2400" u="none" strike="noStrike" dirty="0">
                          <a:solidFill>
                            <a:schemeClr val="tx1"/>
                          </a:solidFill>
                          <a:effectLst/>
                        </a:rPr>
                        <a:t>API for custom telemetry</a:t>
                      </a:r>
                      <a:endParaRPr lang="en-US" sz="2400" dirty="0">
                        <a:solidFill>
                          <a:schemeClr val="tx1"/>
                        </a:solidFill>
                        <a:effectLst/>
                      </a:endParaRPr>
                    </a:p>
                  </a:txBody>
                  <a:tcPr marL="15815" marR="15815" marT="11861" marB="1186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t"/>
                      <a:r>
                        <a:rPr lang="en-US" sz="2400" dirty="0">
                          <a:effectLst/>
                        </a:rPr>
                        <a:t>Yes</a:t>
                      </a:r>
                    </a:p>
                  </a:txBody>
                  <a:tcPr marL="15815" marR="15815" marT="11861" marB="118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t"/>
                      <a:r>
                        <a:rPr lang="en-US" sz="2400" dirty="0">
                          <a:solidFill>
                            <a:srgbClr val="FF0000"/>
                          </a:solidFill>
                          <a:effectLst/>
                        </a:rPr>
                        <a:t>No</a:t>
                      </a:r>
                    </a:p>
                  </a:txBody>
                  <a:tcPr marL="15815" marR="15815" marT="11861" marB="1186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66905347"/>
                  </a:ext>
                </a:extLst>
              </a:tr>
              <a:tr h="461812">
                <a:tc>
                  <a:txBody>
                    <a:bodyPr/>
                    <a:lstStyle/>
                    <a:p>
                      <a:pPr fontAlgn="t"/>
                      <a:r>
                        <a:rPr lang="en-US" sz="2400" u="none" strike="noStrike" dirty="0">
                          <a:solidFill>
                            <a:schemeClr val="tx1"/>
                          </a:solidFill>
                          <a:effectLst/>
                        </a:rPr>
                        <a:t>Trace log integration</a:t>
                      </a:r>
                      <a:endParaRPr lang="en-US" sz="2400" dirty="0">
                        <a:solidFill>
                          <a:schemeClr val="tx1"/>
                        </a:solidFill>
                        <a:effectLst/>
                      </a:endParaRPr>
                    </a:p>
                  </a:txBody>
                  <a:tcPr marL="15815" marR="15815" marT="11861" marB="1186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t"/>
                      <a:r>
                        <a:rPr lang="en-US" sz="2400">
                          <a:effectLst/>
                        </a:rPr>
                        <a:t>Yes</a:t>
                      </a:r>
                    </a:p>
                  </a:txBody>
                  <a:tcPr marL="15815" marR="15815" marT="11861" marB="118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t"/>
                      <a:r>
                        <a:rPr lang="en-US" sz="2400" dirty="0">
                          <a:solidFill>
                            <a:srgbClr val="FF0000"/>
                          </a:solidFill>
                          <a:effectLst/>
                        </a:rPr>
                        <a:t>No</a:t>
                      </a:r>
                    </a:p>
                  </a:txBody>
                  <a:tcPr marL="15815" marR="15815" marT="11861" marB="1186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43557315"/>
                  </a:ext>
                </a:extLst>
              </a:tr>
              <a:tr h="461812">
                <a:tc>
                  <a:txBody>
                    <a:bodyPr/>
                    <a:lstStyle/>
                    <a:p>
                      <a:pPr fontAlgn="t"/>
                      <a:r>
                        <a:rPr lang="en-US" sz="2400" u="none" strike="noStrike" dirty="0">
                          <a:solidFill>
                            <a:schemeClr val="tx1"/>
                          </a:solidFill>
                          <a:effectLst/>
                        </a:rPr>
                        <a:t>Page view &amp; user data</a:t>
                      </a:r>
                      <a:endParaRPr lang="en-US" sz="2400" dirty="0">
                        <a:solidFill>
                          <a:schemeClr val="tx1"/>
                        </a:solidFill>
                        <a:effectLst/>
                      </a:endParaRPr>
                    </a:p>
                  </a:txBody>
                  <a:tcPr marL="15815" marR="15815" marT="11861" marB="1186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t"/>
                      <a:r>
                        <a:rPr lang="en-US" sz="2400">
                          <a:effectLst/>
                        </a:rPr>
                        <a:t>Yes</a:t>
                      </a:r>
                    </a:p>
                  </a:txBody>
                  <a:tcPr marL="15815" marR="15815" marT="11861" marB="118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t"/>
                      <a:r>
                        <a:rPr lang="en-US" sz="2400" dirty="0">
                          <a:solidFill>
                            <a:srgbClr val="FF0000"/>
                          </a:solidFill>
                          <a:effectLst/>
                        </a:rPr>
                        <a:t>No</a:t>
                      </a:r>
                    </a:p>
                  </a:txBody>
                  <a:tcPr marL="15815" marR="15815" marT="11861" marB="1186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38956044"/>
                  </a:ext>
                </a:extLst>
              </a:tr>
              <a:tr h="461812">
                <a:tc>
                  <a:txBody>
                    <a:bodyPr/>
                    <a:lstStyle/>
                    <a:p>
                      <a:pPr fontAlgn="t"/>
                      <a:r>
                        <a:rPr lang="en-US" sz="2400" dirty="0">
                          <a:solidFill>
                            <a:schemeClr val="tx1"/>
                          </a:solidFill>
                          <a:effectLst/>
                        </a:rPr>
                        <a:t>Need to rebuild code</a:t>
                      </a:r>
                    </a:p>
                  </a:txBody>
                  <a:tcPr marL="15815" marR="15815" marT="11861" marB="1186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fontAlgn="t"/>
                      <a:r>
                        <a:rPr lang="en-US" sz="2400">
                          <a:effectLst/>
                        </a:rPr>
                        <a:t>Yes</a:t>
                      </a:r>
                    </a:p>
                  </a:txBody>
                  <a:tcPr marL="15815" marR="15815" marT="11861" marB="118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fontAlgn="t"/>
                      <a:r>
                        <a:rPr lang="en-US" sz="2400" dirty="0">
                          <a:solidFill>
                            <a:srgbClr val="FF0000"/>
                          </a:solidFill>
                          <a:effectLst/>
                        </a:rPr>
                        <a:t>No</a:t>
                      </a:r>
                    </a:p>
                  </a:txBody>
                  <a:tcPr marL="15815" marR="15815" marT="11861" marB="1186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1523543912"/>
                  </a:ext>
                </a:extLst>
              </a:tr>
            </a:tbl>
          </a:graphicData>
        </a:graphic>
      </p:graphicFrame>
    </p:spTree>
    <p:extLst>
      <p:ext uri="{BB962C8B-B14F-4D97-AF65-F5344CB8AC3E}">
        <p14:creationId xmlns:p14="http://schemas.microsoft.com/office/powerpoint/2010/main" val="3582179849"/>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70BC1-2ECB-4E92-82BE-941EB803B26B}"/>
              </a:ext>
            </a:extLst>
          </p:cNvPr>
          <p:cNvSpPr>
            <a:spLocks noGrp="1"/>
          </p:cNvSpPr>
          <p:nvPr>
            <p:ph type="title"/>
          </p:nvPr>
        </p:nvSpPr>
        <p:spPr/>
        <p:txBody>
          <a:bodyPr/>
          <a:lstStyle/>
          <a:p>
            <a:r>
              <a:rPr lang="en-US" dirty="0"/>
              <a:t>Status Monitor</a:t>
            </a:r>
          </a:p>
        </p:txBody>
      </p:sp>
      <p:sp>
        <p:nvSpPr>
          <p:cNvPr id="3" name="Text Placeholder 2">
            <a:extLst>
              <a:ext uri="{FF2B5EF4-FFF2-40B4-BE49-F238E27FC236}">
                <a16:creationId xmlns:a16="http://schemas.microsoft.com/office/drawing/2014/main" id="{667F5CA1-C82F-4B87-9245-DE3D9C1799B6}"/>
              </a:ext>
            </a:extLst>
          </p:cNvPr>
          <p:cNvSpPr>
            <a:spLocks noGrp="1"/>
          </p:cNvSpPr>
          <p:nvPr>
            <p:ph type="body" sz="quarter" idx="10"/>
          </p:nvPr>
        </p:nvSpPr>
        <p:spPr>
          <a:xfrm>
            <a:off x="274638" y="1212850"/>
            <a:ext cx="11887200" cy="2769989"/>
          </a:xfrm>
        </p:spPr>
        <p:txBody>
          <a:bodyPr/>
          <a:lstStyle/>
          <a:p>
            <a:r>
              <a:rPr lang="en-US" dirty="0"/>
              <a:t>Instruments IIS web server</a:t>
            </a:r>
          </a:p>
          <a:p>
            <a:r>
              <a:rPr lang="en-US" dirty="0"/>
              <a:t>Install from Web Platform Installer</a:t>
            </a:r>
          </a:p>
          <a:p>
            <a:r>
              <a:rPr lang="en-US" dirty="0"/>
              <a:t>Available as Azure Extension</a:t>
            </a:r>
          </a:p>
          <a:p>
            <a:r>
              <a:rPr lang="en-US" dirty="0"/>
              <a:t>Uses CLR Profiler for dependency calls</a:t>
            </a:r>
          </a:p>
        </p:txBody>
      </p:sp>
    </p:spTree>
    <p:extLst>
      <p:ext uri="{BB962C8B-B14F-4D97-AF65-F5344CB8AC3E}">
        <p14:creationId xmlns:p14="http://schemas.microsoft.com/office/powerpoint/2010/main" val="1856115334"/>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897CE-9BEF-420A-9AE1-7CDE8A9EE247}"/>
              </a:ext>
            </a:extLst>
          </p:cNvPr>
          <p:cNvSpPr>
            <a:spLocks noGrp="1"/>
          </p:cNvSpPr>
          <p:nvPr>
            <p:ph type="title"/>
          </p:nvPr>
        </p:nvSpPr>
        <p:spPr/>
        <p:txBody>
          <a:bodyPr/>
          <a:lstStyle/>
          <a:p>
            <a:r>
              <a:rPr lang="en-US" dirty="0"/>
              <a:t>Logs</a:t>
            </a:r>
          </a:p>
        </p:txBody>
      </p:sp>
    </p:spTree>
    <p:extLst>
      <p:ext uri="{BB962C8B-B14F-4D97-AF65-F5344CB8AC3E}">
        <p14:creationId xmlns:p14="http://schemas.microsoft.com/office/powerpoint/2010/main" val="3914821345"/>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2FAF2C7E-15AB-4CC1-938D-C6DA8FAEA916}"/>
              </a:ext>
            </a:extLst>
          </p:cNvPr>
          <p:cNvSpPr>
            <a:spLocks noGrp="1"/>
          </p:cNvSpPr>
          <p:nvPr>
            <p:ph type="body" sz="quarter" idx="10"/>
          </p:nvPr>
        </p:nvSpPr>
        <p:spPr/>
        <p:txBody>
          <a:bodyPr/>
          <a:lstStyle/>
          <a:p>
            <a:r>
              <a:rPr lang="en-US" dirty="0"/>
              <a:t>Log4Net, </a:t>
            </a:r>
            <a:r>
              <a:rPr lang="en-US" dirty="0" err="1"/>
              <a:t>NLog</a:t>
            </a:r>
            <a:r>
              <a:rPr lang="en-US" dirty="0"/>
              <a:t>, or </a:t>
            </a:r>
            <a:r>
              <a:rPr lang="en-US" dirty="0" err="1"/>
              <a:t>System.Diagnostics.Trace</a:t>
            </a:r>
            <a:endParaRPr lang="en-US" dirty="0"/>
          </a:p>
          <a:p>
            <a:r>
              <a:rPr lang="en-US" dirty="0"/>
              <a:t>Java, Log4J, or </a:t>
            </a:r>
            <a:r>
              <a:rPr lang="en-US" dirty="0" err="1"/>
              <a:t>Logback</a:t>
            </a:r>
            <a:endParaRPr lang="en-US" dirty="0"/>
          </a:p>
          <a:p>
            <a:r>
              <a:rPr lang="en-US" dirty="0"/>
              <a:t>Semantic Logging (SLAB)</a:t>
            </a:r>
          </a:p>
          <a:p>
            <a:r>
              <a:rPr lang="en-US" dirty="0"/>
              <a:t>Cloud-based load testing</a:t>
            </a:r>
          </a:p>
          <a:p>
            <a:r>
              <a:rPr lang="en-US" dirty="0" err="1"/>
              <a:t>LogStash</a:t>
            </a:r>
            <a:r>
              <a:rPr lang="en-US" dirty="0"/>
              <a:t> plugin</a:t>
            </a:r>
          </a:p>
          <a:p>
            <a:r>
              <a:rPr lang="en-US" dirty="0"/>
              <a:t>OMS Log Analytics</a:t>
            </a:r>
          </a:p>
          <a:p>
            <a:r>
              <a:rPr lang="en-US" dirty="0" err="1"/>
              <a:t>Logary</a:t>
            </a:r>
            <a:endParaRPr lang="en-US" dirty="0"/>
          </a:p>
        </p:txBody>
      </p:sp>
      <p:sp>
        <p:nvSpPr>
          <p:cNvPr id="3" name="Title 2">
            <a:extLst>
              <a:ext uri="{FF2B5EF4-FFF2-40B4-BE49-F238E27FC236}">
                <a16:creationId xmlns:a16="http://schemas.microsoft.com/office/drawing/2014/main" id="{10980BC0-65F0-4BFC-A501-FA3FB19607B0}"/>
              </a:ext>
            </a:extLst>
          </p:cNvPr>
          <p:cNvSpPr>
            <a:spLocks noGrp="1"/>
          </p:cNvSpPr>
          <p:nvPr>
            <p:ph type="title"/>
          </p:nvPr>
        </p:nvSpPr>
        <p:spPr/>
        <p:txBody>
          <a:bodyPr/>
          <a:lstStyle/>
          <a:p>
            <a:r>
              <a:rPr lang="en-US" dirty="0"/>
              <a:t>Logging Frameworks</a:t>
            </a:r>
          </a:p>
        </p:txBody>
      </p:sp>
    </p:spTree>
    <p:extLst>
      <p:ext uri="{BB962C8B-B14F-4D97-AF65-F5344CB8AC3E}">
        <p14:creationId xmlns:p14="http://schemas.microsoft.com/office/powerpoint/2010/main" val="2374358182"/>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BFA5E-8E06-4C43-86BA-F24DAA94651F}"/>
              </a:ext>
            </a:extLst>
          </p:cNvPr>
          <p:cNvSpPr>
            <a:spLocks noGrp="1"/>
          </p:cNvSpPr>
          <p:nvPr>
            <p:ph type="title"/>
          </p:nvPr>
        </p:nvSpPr>
        <p:spPr/>
        <p:txBody>
          <a:bodyPr/>
          <a:lstStyle/>
          <a:p>
            <a:r>
              <a:rPr lang="en-US" dirty="0"/>
              <a:t>Search</a:t>
            </a:r>
          </a:p>
        </p:txBody>
      </p:sp>
      <p:sp>
        <p:nvSpPr>
          <p:cNvPr id="3" name="Text Placeholder 2">
            <a:extLst>
              <a:ext uri="{FF2B5EF4-FFF2-40B4-BE49-F238E27FC236}">
                <a16:creationId xmlns:a16="http://schemas.microsoft.com/office/drawing/2014/main" id="{C275B829-7661-44DA-A76B-D66CFEA1040C}"/>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D82C07A6-1E7D-4CC5-AC31-43A24BFBA7B0}"/>
              </a:ext>
            </a:extLst>
          </p:cNvPr>
          <p:cNvPicPr>
            <a:picLocks noChangeAspect="1"/>
          </p:cNvPicPr>
          <p:nvPr/>
        </p:nvPicPr>
        <p:blipFill>
          <a:blip r:embed="rId2"/>
          <a:stretch>
            <a:fillRect/>
          </a:stretch>
        </p:blipFill>
        <p:spPr>
          <a:xfrm>
            <a:off x="5029530" y="662653"/>
            <a:ext cx="6322020" cy="5976082"/>
          </a:xfrm>
          <a:prstGeom prst="rect">
            <a:avLst/>
          </a:prstGeom>
        </p:spPr>
      </p:pic>
    </p:spTree>
    <p:extLst>
      <p:ext uri="{BB962C8B-B14F-4D97-AF65-F5344CB8AC3E}">
        <p14:creationId xmlns:p14="http://schemas.microsoft.com/office/powerpoint/2010/main" val="4191848636"/>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B6803BE-6E3A-4E43-8550-A43AAAAA62AF}"/>
              </a:ext>
            </a:extLst>
          </p:cNvPr>
          <p:cNvSpPr>
            <a:spLocks noGrp="1"/>
          </p:cNvSpPr>
          <p:nvPr>
            <p:ph type="title"/>
          </p:nvPr>
        </p:nvSpPr>
        <p:spPr/>
        <p:txBody>
          <a:bodyPr/>
          <a:lstStyle/>
          <a:p>
            <a:r>
              <a:rPr lang="en-US" dirty="0"/>
              <a:t>Snapshot Debugger</a:t>
            </a:r>
          </a:p>
        </p:txBody>
      </p:sp>
    </p:spTree>
    <p:extLst>
      <p:ext uri="{BB962C8B-B14F-4D97-AF65-F5344CB8AC3E}">
        <p14:creationId xmlns:p14="http://schemas.microsoft.com/office/powerpoint/2010/main" val="1057065216"/>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3C3EE-C5B6-4A8D-AC38-85B815521522}"/>
              </a:ext>
            </a:extLst>
          </p:cNvPr>
          <p:cNvSpPr>
            <a:spLocks noGrp="1"/>
          </p:cNvSpPr>
          <p:nvPr>
            <p:ph type="title"/>
          </p:nvPr>
        </p:nvSpPr>
        <p:spPr/>
        <p:txBody>
          <a:bodyPr/>
          <a:lstStyle/>
          <a:p>
            <a:r>
              <a:rPr lang="en-US" dirty="0"/>
              <a:t>Identify Failures</a:t>
            </a:r>
          </a:p>
        </p:txBody>
      </p:sp>
      <p:sp>
        <p:nvSpPr>
          <p:cNvPr id="3" name="Text Placeholder 2">
            <a:extLst>
              <a:ext uri="{FF2B5EF4-FFF2-40B4-BE49-F238E27FC236}">
                <a16:creationId xmlns:a16="http://schemas.microsoft.com/office/drawing/2014/main" id="{89689964-E39B-422B-82E0-157C26DEA09B}"/>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D7FA3964-63AF-4FE1-89A0-4B5034FC1C8E}"/>
              </a:ext>
            </a:extLst>
          </p:cNvPr>
          <p:cNvPicPr>
            <a:picLocks noChangeAspect="1"/>
          </p:cNvPicPr>
          <p:nvPr/>
        </p:nvPicPr>
        <p:blipFill>
          <a:blip r:embed="rId2"/>
          <a:stretch>
            <a:fillRect/>
          </a:stretch>
        </p:blipFill>
        <p:spPr>
          <a:xfrm>
            <a:off x="640458" y="1244477"/>
            <a:ext cx="6937875" cy="5342776"/>
          </a:xfrm>
          <a:prstGeom prst="rect">
            <a:avLst/>
          </a:prstGeom>
        </p:spPr>
      </p:pic>
      <p:pic>
        <p:nvPicPr>
          <p:cNvPr id="7" name="Picture 6">
            <a:extLst>
              <a:ext uri="{FF2B5EF4-FFF2-40B4-BE49-F238E27FC236}">
                <a16:creationId xmlns:a16="http://schemas.microsoft.com/office/drawing/2014/main" id="{3E378DC8-81B1-416C-A6AC-702C49458B29}"/>
              </a:ext>
            </a:extLst>
          </p:cNvPr>
          <p:cNvPicPr>
            <a:picLocks noChangeAspect="1"/>
          </p:cNvPicPr>
          <p:nvPr/>
        </p:nvPicPr>
        <p:blipFill>
          <a:blip r:embed="rId3"/>
          <a:stretch>
            <a:fillRect/>
          </a:stretch>
        </p:blipFill>
        <p:spPr>
          <a:xfrm>
            <a:off x="4480896" y="1115685"/>
            <a:ext cx="7501750" cy="5600360"/>
          </a:xfrm>
          <a:prstGeom prst="rect">
            <a:avLst/>
          </a:prstGeom>
        </p:spPr>
      </p:pic>
    </p:spTree>
    <p:extLst>
      <p:ext uri="{BB962C8B-B14F-4D97-AF65-F5344CB8AC3E}">
        <p14:creationId xmlns:p14="http://schemas.microsoft.com/office/powerpoint/2010/main" val="39579331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a:blip r:embed="rId2"/>
          <a:stretch>
            <a:fillRect/>
          </a:stretch>
        </p:blipFill>
        <p:spPr>
          <a:xfrm>
            <a:off x="0" y="903"/>
            <a:ext cx="6218459" cy="6992718"/>
          </a:xfrm>
          <a:prstGeom prst="rect">
            <a:avLst/>
          </a:prstGeom>
        </p:spPr>
      </p:pic>
      <p:sp>
        <p:nvSpPr>
          <p:cNvPr id="2" name="Title 1"/>
          <p:cNvSpPr>
            <a:spLocks noGrp="1"/>
          </p:cNvSpPr>
          <p:nvPr>
            <p:ph type="title"/>
          </p:nvPr>
        </p:nvSpPr>
        <p:spPr>
          <a:xfrm>
            <a:off x="274639" y="295274"/>
            <a:ext cx="6492232" cy="1556086"/>
          </a:xfrm>
          <a:noFill/>
        </p:spPr>
        <p:txBody>
          <a:bodyPr/>
          <a:lstStyle/>
          <a:p>
            <a:r>
              <a:rPr lang="en-US" dirty="0">
                <a:solidFill>
                  <a:schemeClr val="tx1"/>
                </a:solidFill>
              </a:rPr>
              <a:t>Answer questions like …</a:t>
            </a:r>
            <a:endParaRPr lang="de-DE" dirty="0">
              <a:solidFill>
                <a:schemeClr val="tx1"/>
              </a:solidFill>
            </a:endParaRPr>
          </a:p>
        </p:txBody>
      </p:sp>
      <p:sp>
        <p:nvSpPr>
          <p:cNvPr id="9" name="TextBox 8"/>
          <p:cNvSpPr txBox="1"/>
          <p:nvPr/>
        </p:nvSpPr>
        <p:spPr>
          <a:xfrm>
            <a:off x="6215676" y="1821"/>
            <a:ext cx="6222060" cy="6984766"/>
          </a:xfrm>
          <a:prstGeom prst="rect">
            <a:avLst/>
          </a:prstGeom>
          <a:noFill/>
        </p:spPr>
        <p:txBody>
          <a:bodyPr wrap="square" lIns="182880" tIns="0" bIns="0" rtlCol="0" anchor="ctr" anchorCtr="0">
            <a:noAutofit/>
          </a:bodyPr>
          <a:lstStyle/>
          <a:p>
            <a:pPr marL="0" marR="0" lvl="0" indent="0" algn="ctr" defTabSz="932742" eaLnBrk="1" fontAlgn="auto" latinLnBrk="0" hangingPunct="1">
              <a:lnSpc>
                <a:spcPct val="120000"/>
              </a:lnSpc>
              <a:spcBef>
                <a:spcPts val="0"/>
              </a:spcBef>
              <a:spcAft>
                <a:spcPts val="1110"/>
              </a:spcAft>
              <a:buClrTx/>
              <a:buSzTx/>
              <a:buFontTx/>
              <a:buNone/>
              <a:tabLst/>
              <a:defRPr/>
            </a:pPr>
            <a:r>
              <a:rPr kumimoji="0" lang="en-US" sz="2800" b="0" i="0" u="none" strike="noStrike" kern="0" cap="none" spc="0" normalizeH="0" baseline="0" noProof="0" dirty="0">
                <a:ln>
                  <a:noFill/>
                </a:ln>
                <a:gradFill>
                  <a:gsLst>
                    <a:gs pos="7258">
                      <a:srgbClr val="FFFFFF"/>
                    </a:gs>
                    <a:gs pos="19000">
                      <a:srgbClr val="FFFFFF"/>
                    </a:gs>
                  </a:gsLst>
                  <a:lin ang="5400000" scaled="1"/>
                </a:gradFill>
                <a:effectLst/>
                <a:uLnTx/>
                <a:uFillTx/>
                <a:latin typeface="Segoe UI Light"/>
                <a:cs typeface="Segoe UI Semibold" panose="020B0702040204020203" pitchFamily="34" charset="0"/>
              </a:rPr>
              <a:t>Is my application crashing?</a:t>
            </a:r>
          </a:p>
          <a:p>
            <a:pPr marL="0" marR="0" lvl="0" indent="0" algn="ctr" defTabSz="932742" eaLnBrk="1" fontAlgn="auto" latinLnBrk="0" hangingPunct="1">
              <a:lnSpc>
                <a:spcPct val="120000"/>
              </a:lnSpc>
              <a:spcBef>
                <a:spcPts val="0"/>
              </a:spcBef>
              <a:spcAft>
                <a:spcPts val="1110"/>
              </a:spcAft>
              <a:buClrTx/>
              <a:buSzTx/>
              <a:buFontTx/>
              <a:buNone/>
              <a:tabLst/>
              <a:defRPr/>
            </a:pPr>
            <a:r>
              <a:rPr kumimoji="0" lang="en-US" sz="2800" b="0" i="0" u="none" strike="noStrike" kern="1200" cap="none" spc="0" normalizeH="0" baseline="0" noProof="0" dirty="0">
                <a:ln>
                  <a:noFill/>
                </a:ln>
                <a:gradFill>
                  <a:gsLst>
                    <a:gs pos="7258">
                      <a:srgbClr val="FFFFFF"/>
                    </a:gs>
                    <a:gs pos="19000">
                      <a:srgbClr val="FFFFFF"/>
                    </a:gs>
                  </a:gsLst>
                  <a:lin ang="5400000" scaled="1"/>
                </a:gradFill>
                <a:effectLst/>
                <a:uLnTx/>
                <a:uFillTx/>
                <a:latin typeface="Segoe UI Light"/>
                <a:cs typeface="Segoe UI Semibold" panose="020B0702040204020203" pitchFamily="34" charset="0"/>
              </a:rPr>
              <a:t>What exactly happened?</a:t>
            </a:r>
          </a:p>
          <a:p>
            <a:pPr marL="0" marR="0" lvl="0" indent="0" algn="ctr" defTabSz="932742" eaLnBrk="1" fontAlgn="auto" latinLnBrk="0" hangingPunct="1">
              <a:lnSpc>
                <a:spcPct val="120000"/>
              </a:lnSpc>
              <a:spcBef>
                <a:spcPts val="0"/>
              </a:spcBef>
              <a:spcAft>
                <a:spcPts val="1110"/>
              </a:spcAft>
              <a:buClrTx/>
              <a:buSzTx/>
              <a:buFontTx/>
              <a:buNone/>
              <a:tabLst/>
              <a:defRPr/>
            </a:pPr>
            <a:r>
              <a:rPr kumimoji="0" lang="en-US" sz="2800" b="0" i="0" u="none" strike="noStrike" kern="1200" cap="none" spc="0" normalizeH="0" baseline="0" noProof="0" dirty="0">
                <a:ln>
                  <a:noFill/>
                </a:ln>
                <a:gradFill>
                  <a:gsLst>
                    <a:gs pos="7258">
                      <a:srgbClr val="FFFFFF"/>
                    </a:gs>
                    <a:gs pos="19000">
                      <a:srgbClr val="FFFFFF"/>
                    </a:gs>
                  </a:gsLst>
                  <a:lin ang="5400000" scaled="1"/>
                </a:gradFill>
                <a:effectLst/>
                <a:uLnTx/>
                <a:uFillTx/>
                <a:latin typeface="Segoe UI Light"/>
                <a:cs typeface="Segoe UI Semibold" panose="020B0702040204020203" pitchFamily="34" charset="0"/>
              </a:rPr>
              <a:t>Is my application fast enough?</a:t>
            </a:r>
          </a:p>
          <a:p>
            <a:pPr marL="0" marR="0" lvl="0" indent="0" algn="ctr" defTabSz="932742" eaLnBrk="1" fontAlgn="auto" latinLnBrk="0" hangingPunct="1">
              <a:lnSpc>
                <a:spcPct val="120000"/>
              </a:lnSpc>
              <a:spcBef>
                <a:spcPts val="0"/>
              </a:spcBef>
              <a:spcAft>
                <a:spcPts val="1110"/>
              </a:spcAft>
              <a:buClrTx/>
              <a:buSzTx/>
              <a:buFontTx/>
              <a:buNone/>
              <a:tabLst/>
              <a:defRPr/>
            </a:pPr>
            <a:r>
              <a:rPr kumimoji="0" lang="en-US" sz="2800" b="0" i="0" u="none" strike="noStrike" kern="0" cap="none" spc="0" normalizeH="0" baseline="0" noProof="0" dirty="0">
                <a:ln>
                  <a:noFill/>
                </a:ln>
                <a:gradFill>
                  <a:gsLst>
                    <a:gs pos="7258">
                      <a:srgbClr val="FFFFFF"/>
                    </a:gs>
                    <a:gs pos="19000">
                      <a:srgbClr val="FFFFFF"/>
                    </a:gs>
                  </a:gsLst>
                  <a:lin ang="5400000" scaled="1"/>
                </a:gradFill>
                <a:effectLst/>
                <a:uLnTx/>
                <a:uFillTx/>
                <a:latin typeface="Segoe UI Light"/>
                <a:cs typeface="Segoe UI Semibold" panose="020B0702040204020203" pitchFamily="34" charset="0"/>
              </a:rPr>
              <a:t>Is my server able to handle the load?</a:t>
            </a:r>
          </a:p>
          <a:p>
            <a:pPr marL="0" marR="0" lvl="0" indent="0" algn="ctr" defTabSz="932742" eaLnBrk="1" fontAlgn="auto" latinLnBrk="0" hangingPunct="1">
              <a:lnSpc>
                <a:spcPct val="120000"/>
              </a:lnSpc>
              <a:spcBef>
                <a:spcPts val="0"/>
              </a:spcBef>
              <a:spcAft>
                <a:spcPts val="1110"/>
              </a:spcAft>
              <a:buClrTx/>
              <a:buSzTx/>
              <a:buFontTx/>
              <a:buNone/>
              <a:tabLst/>
              <a:defRPr/>
            </a:pPr>
            <a:r>
              <a:rPr kumimoji="0" lang="en-US" sz="2800" b="0" i="0" u="none" strike="noStrike" kern="1200" cap="none" spc="-40" normalizeH="0" baseline="0" noProof="0" dirty="0">
                <a:ln>
                  <a:noFill/>
                </a:ln>
                <a:gradFill>
                  <a:gsLst>
                    <a:gs pos="7258">
                      <a:srgbClr val="FFFFFF"/>
                    </a:gs>
                    <a:gs pos="19000">
                      <a:srgbClr val="FFFFFF"/>
                    </a:gs>
                  </a:gsLst>
                  <a:lin ang="5400000" scaled="1"/>
                </a:gradFill>
                <a:effectLst/>
                <a:uLnTx/>
                <a:uFillTx/>
                <a:latin typeface="Segoe UI Light"/>
                <a:cs typeface="Segoe UI Semibold" panose="020B0702040204020203" pitchFamily="34" charset="0"/>
              </a:rPr>
              <a:t>How responsive are my dependencies?</a:t>
            </a:r>
          </a:p>
          <a:p>
            <a:pPr marL="0" marR="0" lvl="0" indent="0" algn="ctr" defTabSz="932742" eaLnBrk="1" fontAlgn="auto" latinLnBrk="0" hangingPunct="1">
              <a:lnSpc>
                <a:spcPct val="120000"/>
              </a:lnSpc>
              <a:spcBef>
                <a:spcPts val="0"/>
              </a:spcBef>
              <a:spcAft>
                <a:spcPts val="1110"/>
              </a:spcAft>
              <a:buClrTx/>
              <a:buSzTx/>
              <a:buFontTx/>
              <a:buNone/>
              <a:tabLst/>
              <a:defRPr/>
            </a:pPr>
            <a:r>
              <a:rPr kumimoji="0" lang="en-US" sz="2800" b="0" i="0" u="none" strike="noStrike" kern="1200" cap="none" spc="0" normalizeH="0" baseline="0" noProof="0" dirty="0">
                <a:ln>
                  <a:noFill/>
                </a:ln>
                <a:gradFill>
                  <a:gsLst>
                    <a:gs pos="7258">
                      <a:srgbClr val="FFFFFF"/>
                    </a:gs>
                    <a:gs pos="19000">
                      <a:srgbClr val="FFFFFF"/>
                    </a:gs>
                  </a:gsLst>
                  <a:lin ang="5400000" scaled="1"/>
                </a:gradFill>
                <a:effectLst/>
                <a:uLnTx/>
                <a:uFillTx/>
                <a:latin typeface="Segoe UI Light"/>
                <a:cs typeface="Segoe UI Semibold" panose="020B0702040204020203" pitchFamily="34" charset="0"/>
              </a:rPr>
              <a:t>Is my application UP or DOWN?</a:t>
            </a:r>
          </a:p>
          <a:p>
            <a:pPr marL="0" marR="0" lvl="0" indent="0" algn="ctr" defTabSz="932742" eaLnBrk="1" fontAlgn="auto" latinLnBrk="0" hangingPunct="1">
              <a:lnSpc>
                <a:spcPct val="120000"/>
              </a:lnSpc>
              <a:spcBef>
                <a:spcPts val="0"/>
              </a:spcBef>
              <a:spcAft>
                <a:spcPts val="1110"/>
              </a:spcAft>
              <a:buClrTx/>
              <a:buSzTx/>
              <a:buFontTx/>
              <a:buNone/>
              <a:tabLst/>
              <a:defRPr/>
            </a:pPr>
            <a:r>
              <a:rPr kumimoji="0" lang="en-US" sz="2800" b="0" i="0" u="none" strike="noStrike" kern="0" cap="none" spc="0" normalizeH="0" baseline="0" noProof="0" dirty="0">
                <a:ln>
                  <a:noFill/>
                </a:ln>
                <a:gradFill>
                  <a:gsLst>
                    <a:gs pos="7258">
                      <a:srgbClr val="FFFFFF"/>
                    </a:gs>
                    <a:gs pos="19000">
                      <a:srgbClr val="FFFFFF"/>
                    </a:gs>
                  </a:gsLst>
                  <a:lin ang="5400000" scaled="1"/>
                </a:gradFill>
                <a:effectLst/>
                <a:uLnTx/>
                <a:uFillTx/>
                <a:latin typeface="Segoe UI Light"/>
                <a:cs typeface="Segoe UI Semibold" panose="020B0702040204020203" pitchFamily="34" charset="0"/>
              </a:rPr>
              <a:t>What is the root cause?</a:t>
            </a:r>
          </a:p>
          <a:p>
            <a:pPr marL="0" marR="0" lvl="0" indent="0" algn="ctr" defTabSz="932742" eaLnBrk="1" fontAlgn="auto" latinLnBrk="0" hangingPunct="1">
              <a:lnSpc>
                <a:spcPct val="120000"/>
              </a:lnSpc>
              <a:spcBef>
                <a:spcPts val="0"/>
              </a:spcBef>
              <a:spcAft>
                <a:spcPts val="1110"/>
              </a:spcAft>
              <a:buClrTx/>
              <a:buSzTx/>
              <a:buFontTx/>
              <a:buNone/>
              <a:tabLst/>
              <a:defRPr/>
            </a:pPr>
            <a:r>
              <a:rPr kumimoji="0" lang="en-US" sz="2800" b="0" i="0" u="none" strike="noStrike" kern="0" cap="none" spc="0" normalizeH="0" baseline="0" noProof="0" dirty="0">
                <a:ln>
                  <a:noFill/>
                </a:ln>
                <a:gradFill>
                  <a:gsLst>
                    <a:gs pos="7258">
                      <a:srgbClr val="FFFFFF"/>
                    </a:gs>
                    <a:gs pos="19000">
                      <a:srgbClr val="FFFFFF"/>
                    </a:gs>
                  </a:gsLst>
                  <a:lin ang="5400000" scaled="1"/>
                </a:gradFill>
                <a:effectLst/>
                <a:uLnTx/>
                <a:uFillTx/>
                <a:latin typeface="Segoe UI Light"/>
                <a:cs typeface="Segoe UI Semibold" panose="020B0702040204020203" pitchFamily="34" charset="0"/>
              </a:rPr>
              <a:t>How many people are impacted?</a:t>
            </a:r>
          </a:p>
        </p:txBody>
      </p:sp>
    </p:spTree>
    <p:extLst>
      <p:ext uri="{BB962C8B-B14F-4D97-AF65-F5344CB8AC3E}">
        <p14:creationId xmlns:p14="http://schemas.microsoft.com/office/powerpoint/2010/main" val="4260351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 calcmode="lin" valueType="num">
                                      <p:cBhvr additive="base">
                                        <p:cTn id="7" dur="1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8" dur="1500" fill="hold"/>
                                        <p:tgtEl>
                                          <p:spTgt spid="9">
                                            <p:txEl>
                                              <p:pRg st="0" end="0"/>
                                            </p:txEl>
                                          </p:spTgt>
                                        </p:tgtEl>
                                        <p:attrNameLst>
                                          <p:attrName>ppt_y</p:attrName>
                                        </p:attrNameLst>
                                      </p:cBhvr>
                                      <p:tavLst>
                                        <p:tav tm="0">
                                          <p:val>
                                            <p:strVal val="1+#ppt_h/2"/>
                                          </p:val>
                                        </p:tav>
                                        <p:tav tm="100000">
                                          <p:val>
                                            <p:strVal val="#ppt_y"/>
                                          </p:val>
                                        </p:tav>
                                      </p:tavLst>
                                    </p:anim>
                                  </p:childTnLst>
                                </p:cTn>
                              </p:par>
                            </p:childTnLst>
                          </p:cTn>
                        </p:par>
                        <p:par>
                          <p:cTn id="9" fill="hold">
                            <p:stCondLst>
                              <p:cond delay="1500"/>
                            </p:stCondLst>
                            <p:childTnLst>
                              <p:par>
                                <p:cTn id="10" presetID="2" presetClass="entr" presetSubtype="4" fill="hold" grpId="0" nodeType="afterEffect">
                                  <p:stCondLst>
                                    <p:cond delay="0"/>
                                  </p:stCondLst>
                                  <p:childTnLst>
                                    <p:set>
                                      <p:cBhvr>
                                        <p:cTn id="11" dur="1" fill="hold">
                                          <p:stCondLst>
                                            <p:cond delay="0"/>
                                          </p:stCondLst>
                                        </p:cTn>
                                        <p:tgtEl>
                                          <p:spTgt spid="9">
                                            <p:txEl>
                                              <p:pRg st="1" end="1"/>
                                            </p:txEl>
                                          </p:spTgt>
                                        </p:tgtEl>
                                        <p:attrNameLst>
                                          <p:attrName>style.visibility</p:attrName>
                                        </p:attrNameLst>
                                      </p:cBhvr>
                                      <p:to>
                                        <p:strVal val="visible"/>
                                      </p:to>
                                    </p:set>
                                    <p:anim calcmode="lin" valueType="num">
                                      <p:cBhvr additive="base">
                                        <p:cTn id="12" dur="1500" fill="hold"/>
                                        <p:tgtEl>
                                          <p:spTgt spid="9">
                                            <p:txEl>
                                              <p:pRg st="1" end="1"/>
                                            </p:txEl>
                                          </p:spTgt>
                                        </p:tgtEl>
                                        <p:attrNameLst>
                                          <p:attrName>ppt_x</p:attrName>
                                        </p:attrNameLst>
                                      </p:cBhvr>
                                      <p:tavLst>
                                        <p:tav tm="0">
                                          <p:val>
                                            <p:strVal val="#ppt_x"/>
                                          </p:val>
                                        </p:tav>
                                        <p:tav tm="100000">
                                          <p:val>
                                            <p:strVal val="#ppt_x"/>
                                          </p:val>
                                        </p:tav>
                                      </p:tavLst>
                                    </p:anim>
                                    <p:anim calcmode="lin" valueType="num">
                                      <p:cBhvr additive="base">
                                        <p:cTn id="13" dur="1500" fill="hold"/>
                                        <p:tgtEl>
                                          <p:spTgt spid="9">
                                            <p:txEl>
                                              <p:pRg st="1" end="1"/>
                                            </p:txEl>
                                          </p:spTgt>
                                        </p:tgtEl>
                                        <p:attrNameLst>
                                          <p:attrName>ppt_y</p:attrName>
                                        </p:attrNameLst>
                                      </p:cBhvr>
                                      <p:tavLst>
                                        <p:tav tm="0">
                                          <p:val>
                                            <p:strVal val="1+#ppt_h/2"/>
                                          </p:val>
                                        </p:tav>
                                        <p:tav tm="100000">
                                          <p:val>
                                            <p:strVal val="#ppt_y"/>
                                          </p:val>
                                        </p:tav>
                                      </p:tavLst>
                                    </p:anim>
                                  </p:childTnLst>
                                </p:cTn>
                              </p:par>
                            </p:childTnLst>
                          </p:cTn>
                        </p:par>
                        <p:par>
                          <p:cTn id="14" fill="hold">
                            <p:stCondLst>
                              <p:cond delay="3000"/>
                            </p:stCondLst>
                            <p:childTnLst>
                              <p:par>
                                <p:cTn id="15" presetID="2" presetClass="entr" presetSubtype="4" fill="hold" grpId="0" nodeType="afterEffect">
                                  <p:stCondLst>
                                    <p:cond delay="0"/>
                                  </p:stCondLst>
                                  <p:childTnLst>
                                    <p:set>
                                      <p:cBhvr>
                                        <p:cTn id="16" dur="1" fill="hold">
                                          <p:stCondLst>
                                            <p:cond delay="0"/>
                                          </p:stCondLst>
                                        </p:cTn>
                                        <p:tgtEl>
                                          <p:spTgt spid="9">
                                            <p:txEl>
                                              <p:pRg st="2" end="2"/>
                                            </p:txEl>
                                          </p:spTgt>
                                        </p:tgtEl>
                                        <p:attrNameLst>
                                          <p:attrName>style.visibility</p:attrName>
                                        </p:attrNameLst>
                                      </p:cBhvr>
                                      <p:to>
                                        <p:strVal val="visible"/>
                                      </p:to>
                                    </p:set>
                                    <p:anim calcmode="lin" valueType="num">
                                      <p:cBhvr additive="base">
                                        <p:cTn id="17" dur="500" fill="hold"/>
                                        <p:tgtEl>
                                          <p:spTgt spid="9">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9">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9">
                                            <p:txEl>
                                              <p:pRg st="3" end="3"/>
                                            </p:txEl>
                                          </p:spTgt>
                                        </p:tgtEl>
                                        <p:attrNameLst>
                                          <p:attrName>style.visibility</p:attrName>
                                        </p:attrNameLst>
                                      </p:cBhvr>
                                      <p:to>
                                        <p:strVal val="visible"/>
                                      </p:to>
                                    </p:set>
                                    <p:anim calcmode="lin" valueType="num">
                                      <p:cBhvr additive="base">
                                        <p:cTn id="21" dur="500" fill="hold"/>
                                        <p:tgtEl>
                                          <p:spTgt spid="9">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9">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9">
                                            <p:txEl>
                                              <p:pRg st="4" end="4"/>
                                            </p:txEl>
                                          </p:spTgt>
                                        </p:tgtEl>
                                        <p:attrNameLst>
                                          <p:attrName>style.visibility</p:attrName>
                                        </p:attrNameLst>
                                      </p:cBhvr>
                                      <p:to>
                                        <p:strVal val="visible"/>
                                      </p:to>
                                    </p:set>
                                    <p:anim calcmode="lin" valueType="num">
                                      <p:cBhvr additive="base">
                                        <p:cTn id="25" dur="500" fill="hold"/>
                                        <p:tgtEl>
                                          <p:spTgt spid="9">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9">
                                            <p:txEl>
                                              <p:pRg st="4" end="4"/>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9">
                                            <p:txEl>
                                              <p:pRg st="5" end="5"/>
                                            </p:txEl>
                                          </p:spTgt>
                                        </p:tgtEl>
                                        <p:attrNameLst>
                                          <p:attrName>style.visibility</p:attrName>
                                        </p:attrNameLst>
                                      </p:cBhvr>
                                      <p:to>
                                        <p:strVal val="visible"/>
                                      </p:to>
                                    </p:set>
                                    <p:anim calcmode="lin" valueType="num">
                                      <p:cBhvr additive="base">
                                        <p:cTn id="29" dur="500" fill="hold"/>
                                        <p:tgtEl>
                                          <p:spTgt spid="9">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9">
                                            <p:txEl>
                                              <p:pRg st="5" end="5"/>
                                            </p:txEl>
                                          </p:spTgt>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9">
                                            <p:txEl>
                                              <p:pRg st="6" end="6"/>
                                            </p:txEl>
                                          </p:spTgt>
                                        </p:tgtEl>
                                        <p:attrNameLst>
                                          <p:attrName>style.visibility</p:attrName>
                                        </p:attrNameLst>
                                      </p:cBhvr>
                                      <p:to>
                                        <p:strVal val="visible"/>
                                      </p:to>
                                    </p:set>
                                    <p:anim calcmode="lin" valueType="num">
                                      <p:cBhvr additive="base">
                                        <p:cTn id="33" dur="500" fill="hold"/>
                                        <p:tgtEl>
                                          <p:spTgt spid="9">
                                            <p:txEl>
                                              <p:pRg st="6" end="6"/>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9">
                                            <p:txEl>
                                              <p:pRg st="6" end="6"/>
                                            </p:txEl>
                                          </p:spTgt>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9">
                                            <p:txEl>
                                              <p:pRg st="7" end="7"/>
                                            </p:txEl>
                                          </p:spTgt>
                                        </p:tgtEl>
                                        <p:attrNameLst>
                                          <p:attrName>style.visibility</p:attrName>
                                        </p:attrNameLst>
                                      </p:cBhvr>
                                      <p:to>
                                        <p:strVal val="visible"/>
                                      </p:to>
                                    </p:set>
                                    <p:anim calcmode="lin" valueType="num">
                                      <p:cBhvr additive="base">
                                        <p:cTn id="37" dur="500" fill="hold"/>
                                        <p:tgtEl>
                                          <p:spTgt spid="9">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9">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A2D2F-8678-42BD-911C-90C2076B4C57}"/>
              </a:ext>
            </a:extLst>
          </p:cNvPr>
          <p:cNvSpPr>
            <a:spLocks noGrp="1"/>
          </p:cNvSpPr>
          <p:nvPr>
            <p:ph type="title"/>
          </p:nvPr>
        </p:nvSpPr>
        <p:spPr/>
        <p:txBody>
          <a:bodyPr/>
          <a:lstStyle/>
          <a:p>
            <a:r>
              <a:rPr lang="en-US" dirty="0"/>
              <a:t>Download Snapshot</a:t>
            </a:r>
          </a:p>
        </p:txBody>
      </p:sp>
      <p:sp>
        <p:nvSpPr>
          <p:cNvPr id="3" name="Text Placeholder 2">
            <a:extLst>
              <a:ext uri="{FF2B5EF4-FFF2-40B4-BE49-F238E27FC236}">
                <a16:creationId xmlns:a16="http://schemas.microsoft.com/office/drawing/2014/main" id="{25F8EBA5-5DD2-47FD-9DAC-9EC900DA1229}"/>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592C8817-AA38-4E37-BB0E-777EDFA9B045}"/>
              </a:ext>
            </a:extLst>
          </p:cNvPr>
          <p:cNvPicPr>
            <a:picLocks noChangeAspect="1"/>
          </p:cNvPicPr>
          <p:nvPr/>
        </p:nvPicPr>
        <p:blipFill>
          <a:blip r:embed="rId2"/>
          <a:stretch>
            <a:fillRect/>
          </a:stretch>
        </p:blipFill>
        <p:spPr>
          <a:xfrm>
            <a:off x="2103482" y="1119848"/>
            <a:ext cx="5236277" cy="5522412"/>
          </a:xfrm>
          <a:prstGeom prst="rect">
            <a:avLst/>
          </a:prstGeom>
        </p:spPr>
      </p:pic>
    </p:spTree>
    <p:extLst>
      <p:ext uri="{BB962C8B-B14F-4D97-AF65-F5344CB8AC3E}">
        <p14:creationId xmlns:p14="http://schemas.microsoft.com/office/powerpoint/2010/main" val="3332886897"/>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4AA7C-13F0-4030-9432-59E6206DEF14}"/>
              </a:ext>
            </a:extLst>
          </p:cNvPr>
          <p:cNvSpPr>
            <a:spLocks noGrp="1"/>
          </p:cNvSpPr>
          <p:nvPr>
            <p:ph type="title"/>
          </p:nvPr>
        </p:nvSpPr>
        <p:spPr/>
        <p:txBody>
          <a:bodyPr/>
          <a:lstStyle/>
          <a:p>
            <a:r>
              <a:rPr lang="en-US" dirty="0"/>
              <a:t>Debug Snapshot</a:t>
            </a:r>
          </a:p>
        </p:txBody>
      </p:sp>
      <p:sp>
        <p:nvSpPr>
          <p:cNvPr id="3" name="Text Placeholder 2">
            <a:extLst>
              <a:ext uri="{FF2B5EF4-FFF2-40B4-BE49-F238E27FC236}">
                <a16:creationId xmlns:a16="http://schemas.microsoft.com/office/drawing/2014/main" id="{78B2E536-FD27-4A5D-94E9-6EE7A4121BE8}"/>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7AF4079F-9792-4941-8F9B-8F35C12E9F3E}"/>
              </a:ext>
            </a:extLst>
          </p:cNvPr>
          <p:cNvPicPr>
            <a:picLocks noChangeAspect="1"/>
          </p:cNvPicPr>
          <p:nvPr/>
        </p:nvPicPr>
        <p:blipFill>
          <a:blip r:embed="rId2"/>
          <a:stretch>
            <a:fillRect/>
          </a:stretch>
        </p:blipFill>
        <p:spPr>
          <a:xfrm>
            <a:off x="3200750" y="1485604"/>
            <a:ext cx="7899813" cy="5264346"/>
          </a:xfrm>
          <a:prstGeom prst="rect">
            <a:avLst/>
          </a:prstGeom>
        </p:spPr>
      </p:pic>
    </p:spTree>
    <p:extLst>
      <p:ext uri="{BB962C8B-B14F-4D97-AF65-F5344CB8AC3E}">
        <p14:creationId xmlns:p14="http://schemas.microsoft.com/office/powerpoint/2010/main" val="4158271972"/>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BC265-9E5C-4110-8C3F-CCE1ACED0781}"/>
              </a:ext>
            </a:extLst>
          </p:cNvPr>
          <p:cNvSpPr>
            <a:spLocks noGrp="1"/>
          </p:cNvSpPr>
          <p:nvPr>
            <p:ph type="title"/>
          </p:nvPr>
        </p:nvSpPr>
        <p:spPr/>
        <p:txBody>
          <a:bodyPr/>
          <a:lstStyle/>
          <a:p>
            <a:r>
              <a:rPr lang="en-US" dirty="0"/>
              <a:t>Analyze Impact</a:t>
            </a:r>
          </a:p>
        </p:txBody>
      </p:sp>
      <p:sp>
        <p:nvSpPr>
          <p:cNvPr id="3" name="Text Placeholder 2">
            <a:extLst>
              <a:ext uri="{FF2B5EF4-FFF2-40B4-BE49-F238E27FC236}">
                <a16:creationId xmlns:a16="http://schemas.microsoft.com/office/drawing/2014/main" id="{E91126B8-170B-403F-8D35-85788328CC92}"/>
              </a:ext>
            </a:extLst>
          </p:cNvPr>
          <p:cNvSpPr>
            <a:spLocks noGrp="1"/>
          </p:cNvSpPr>
          <p:nvPr>
            <p:ph type="body" sz="quarter" idx="10"/>
          </p:nvPr>
        </p:nvSpPr>
        <p:spPr/>
        <p:txBody>
          <a:bodyPr/>
          <a:lstStyle/>
          <a:p>
            <a:endParaRPr lang="en-US"/>
          </a:p>
        </p:txBody>
      </p:sp>
      <p:pic>
        <p:nvPicPr>
          <p:cNvPr id="7" name="Picture 6">
            <a:extLst>
              <a:ext uri="{FF2B5EF4-FFF2-40B4-BE49-F238E27FC236}">
                <a16:creationId xmlns:a16="http://schemas.microsoft.com/office/drawing/2014/main" id="{253F9487-4AFE-4C34-A320-2C214BBCBBFE}"/>
              </a:ext>
            </a:extLst>
          </p:cNvPr>
          <p:cNvPicPr>
            <a:picLocks noChangeAspect="1"/>
          </p:cNvPicPr>
          <p:nvPr/>
        </p:nvPicPr>
        <p:blipFill rotWithShape="1">
          <a:blip r:embed="rId2"/>
          <a:srcRect l="13058"/>
          <a:stretch/>
        </p:blipFill>
        <p:spPr>
          <a:xfrm>
            <a:off x="359149" y="1394165"/>
            <a:ext cx="7883416" cy="5237505"/>
          </a:xfrm>
          <a:prstGeom prst="rect">
            <a:avLst/>
          </a:prstGeom>
        </p:spPr>
      </p:pic>
      <p:pic>
        <p:nvPicPr>
          <p:cNvPr id="9" name="Picture 8">
            <a:extLst>
              <a:ext uri="{FF2B5EF4-FFF2-40B4-BE49-F238E27FC236}">
                <a16:creationId xmlns:a16="http://schemas.microsoft.com/office/drawing/2014/main" id="{EE3387CD-9430-4BDA-BD10-421C9E310F47}"/>
              </a:ext>
            </a:extLst>
          </p:cNvPr>
          <p:cNvPicPr>
            <a:picLocks noChangeAspect="1"/>
          </p:cNvPicPr>
          <p:nvPr/>
        </p:nvPicPr>
        <p:blipFill>
          <a:blip r:embed="rId3"/>
          <a:stretch>
            <a:fillRect/>
          </a:stretch>
        </p:blipFill>
        <p:spPr>
          <a:xfrm>
            <a:off x="2743555" y="1080858"/>
            <a:ext cx="9132694" cy="4976695"/>
          </a:xfrm>
          <a:prstGeom prst="rect">
            <a:avLst/>
          </a:prstGeom>
        </p:spPr>
      </p:pic>
    </p:spTree>
    <p:extLst>
      <p:ext uri="{BB962C8B-B14F-4D97-AF65-F5344CB8AC3E}">
        <p14:creationId xmlns:p14="http://schemas.microsoft.com/office/powerpoint/2010/main" val="41945658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41F1D3-ECFC-4E86-BFBE-54C0A5C64F63}"/>
              </a:ext>
            </a:extLst>
          </p:cNvPr>
          <p:cNvSpPr>
            <a:spLocks noGrp="1"/>
          </p:cNvSpPr>
          <p:nvPr>
            <p:ph type="title"/>
          </p:nvPr>
        </p:nvSpPr>
        <p:spPr/>
        <p:txBody>
          <a:bodyPr/>
          <a:lstStyle/>
          <a:p>
            <a:r>
              <a:rPr lang="en-US" dirty="0"/>
              <a:t>Performance Profiler</a:t>
            </a:r>
          </a:p>
        </p:txBody>
      </p:sp>
    </p:spTree>
    <p:extLst>
      <p:ext uri="{BB962C8B-B14F-4D97-AF65-F5344CB8AC3E}">
        <p14:creationId xmlns:p14="http://schemas.microsoft.com/office/powerpoint/2010/main" val="961659235"/>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EA19D-62F1-4783-A71B-2BABF98B543F}"/>
              </a:ext>
            </a:extLst>
          </p:cNvPr>
          <p:cNvSpPr>
            <a:spLocks noGrp="1"/>
          </p:cNvSpPr>
          <p:nvPr>
            <p:ph type="title"/>
          </p:nvPr>
        </p:nvSpPr>
        <p:spPr/>
        <p:txBody>
          <a:bodyPr/>
          <a:lstStyle/>
          <a:p>
            <a:r>
              <a:rPr lang="en-US" dirty="0"/>
              <a:t>Server Response Time</a:t>
            </a:r>
          </a:p>
        </p:txBody>
      </p:sp>
      <p:sp>
        <p:nvSpPr>
          <p:cNvPr id="3" name="Text Placeholder 2">
            <a:extLst>
              <a:ext uri="{FF2B5EF4-FFF2-40B4-BE49-F238E27FC236}">
                <a16:creationId xmlns:a16="http://schemas.microsoft.com/office/drawing/2014/main" id="{A846C046-694B-42A4-AAA7-8BC7AC033C84}"/>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1C250264-72F5-4682-A206-5F96CB1E6E26}"/>
              </a:ext>
            </a:extLst>
          </p:cNvPr>
          <p:cNvPicPr>
            <a:picLocks noChangeAspect="1"/>
          </p:cNvPicPr>
          <p:nvPr/>
        </p:nvPicPr>
        <p:blipFill>
          <a:blip r:embed="rId2"/>
          <a:stretch>
            <a:fillRect/>
          </a:stretch>
        </p:blipFill>
        <p:spPr>
          <a:xfrm>
            <a:off x="3994856" y="1302726"/>
            <a:ext cx="7466283" cy="5562433"/>
          </a:xfrm>
          <a:prstGeom prst="rect">
            <a:avLst/>
          </a:prstGeom>
        </p:spPr>
      </p:pic>
    </p:spTree>
    <p:extLst>
      <p:ext uri="{BB962C8B-B14F-4D97-AF65-F5344CB8AC3E}">
        <p14:creationId xmlns:p14="http://schemas.microsoft.com/office/powerpoint/2010/main" val="694886698"/>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EA19D-62F1-4783-A71B-2BABF98B543F}"/>
              </a:ext>
            </a:extLst>
          </p:cNvPr>
          <p:cNvSpPr>
            <a:spLocks noGrp="1"/>
          </p:cNvSpPr>
          <p:nvPr>
            <p:ph type="title"/>
          </p:nvPr>
        </p:nvSpPr>
        <p:spPr/>
        <p:txBody>
          <a:bodyPr/>
          <a:lstStyle/>
          <a:p>
            <a:r>
              <a:rPr lang="en-US" dirty="0"/>
              <a:t>Performance</a:t>
            </a:r>
          </a:p>
        </p:txBody>
      </p:sp>
      <p:sp>
        <p:nvSpPr>
          <p:cNvPr id="3" name="Text Placeholder 2">
            <a:extLst>
              <a:ext uri="{FF2B5EF4-FFF2-40B4-BE49-F238E27FC236}">
                <a16:creationId xmlns:a16="http://schemas.microsoft.com/office/drawing/2014/main" id="{A846C046-694B-42A4-AAA7-8BC7AC033C84}"/>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BBDAD0DA-6ADB-4D9A-90D9-BD0346305E89}"/>
              </a:ext>
            </a:extLst>
          </p:cNvPr>
          <p:cNvPicPr>
            <a:picLocks noChangeAspect="1"/>
          </p:cNvPicPr>
          <p:nvPr/>
        </p:nvPicPr>
        <p:blipFill>
          <a:blip r:embed="rId2"/>
          <a:stretch>
            <a:fillRect/>
          </a:stretch>
        </p:blipFill>
        <p:spPr>
          <a:xfrm>
            <a:off x="2743555" y="1248007"/>
            <a:ext cx="8511585" cy="5508921"/>
          </a:xfrm>
          <a:prstGeom prst="rect">
            <a:avLst/>
          </a:prstGeom>
        </p:spPr>
      </p:pic>
    </p:spTree>
    <p:extLst>
      <p:ext uri="{BB962C8B-B14F-4D97-AF65-F5344CB8AC3E}">
        <p14:creationId xmlns:p14="http://schemas.microsoft.com/office/powerpoint/2010/main" val="3423989335"/>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EA19D-62F1-4783-A71B-2BABF98B543F}"/>
              </a:ext>
            </a:extLst>
          </p:cNvPr>
          <p:cNvSpPr>
            <a:spLocks noGrp="1"/>
          </p:cNvSpPr>
          <p:nvPr>
            <p:ph type="title"/>
          </p:nvPr>
        </p:nvSpPr>
        <p:spPr/>
        <p:txBody>
          <a:bodyPr/>
          <a:lstStyle/>
          <a:p>
            <a:r>
              <a:rPr lang="en-US" dirty="0"/>
              <a:t>Operation Details</a:t>
            </a:r>
          </a:p>
        </p:txBody>
      </p:sp>
      <p:sp>
        <p:nvSpPr>
          <p:cNvPr id="3" name="Text Placeholder 2">
            <a:extLst>
              <a:ext uri="{FF2B5EF4-FFF2-40B4-BE49-F238E27FC236}">
                <a16:creationId xmlns:a16="http://schemas.microsoft.com/office/drawing/2014/main" id="{A846C046-694B-42A4-AAA7-8BC7AC033C84}"/>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ACBF94AC-0B54-4614-B8E7-49EB7AD528BA}"/>
              </a:ext>
            </a:extLst>
          </p:cNvPr>
          <p:cNvPicPr>
            <a:picLocks noChangeAspect="1"/>
          </p:cNvPicPr>
          <p:nvPr/>
        </p:nvPicPr>
        <p:blipFill>
          <a:blip r:embed="rId2"/>
          <a:stretch>
            <a:fillRect/>
          </a:stretch>
        </p:blipFill>
        <p:spPr>
          <a:xfrm>
            <a:off x="3109311" y="1212849"/>
            <a:ext cx="8017237" cy="5316273"/>
          </a:xfrm>
          <a:prstGeom prst="rect">
            <a:avLst/>
          </a:prstGeom>
        </p:spPr>
      </p:pic>
    </p:spTree>
    <p:extLst>
      <p:ext uri="{BB962C8B-B14F-4D97-AF65-F5344CB8AC3E}">
        <p14:creationId xmlns:p14="http://schemas.microsoft.com/office/powerpoint/2010/main" val="604836174"/>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EA19D-62F1-4783-A71B-2BABF98B543F}"/>
              </a:ext>
            </a:extLst>
          </p:cNvPr>
          <p:cNvSpPr>
            <a:spLocks noGrp="1"/>
          </p:cNvSpPr>
          <p:nvPr>
            <p:ph type="title"/>
          </p:nvPr>
        </p:nvSpPr>
        <p:spPr/>
        <p:txBody>
          <a:bodyPr/>
          <a:lstStyle/>
          <a:p>
            <a:r>
              <a:rPr lang="en-US" dirty="0"/>
              <a:t>Show Hot Path</a:t>
            </a:r>
          </a:p>
        </p:txBody>
      </p:sp>
      <p:sp>
        <p:nvSpPr>
          <p:cNvPr id="3" name="Text Placeholder 2">
            <a:extLst>
              <a:ext uri="{FF2B5EF4-FFF2-40B4-BE49-F238E27FC236}">
                <a16:creationId xmlns:a16="http://schemas.microsoft.com/office/drawing/2014/main" id="{A846C046-694B-42A4-AAA7-8BC7AC033C84}"/>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FE71717A-569E-4E1A-9D5B-E386BEE90222}"/>
              </a:ext>
            </a:extLst>
          </p:cNvPr>
          <p:cNvPicPr>
            <a:picLocks noChangeAspect="1"/>
          </p:cNvPicPr>
          <p:nvPr/>
        </p:nvPicPr>
        <p:blipFill>
          <a:blip r:embed="rId2"/>
          <a:stretch>
            <a:fillRect/>
          </a:stretch>
        </p:blipFill>
        <p:spPr>
          <a:xfrm>
            <a:off x="1189092" y="1249324"/>
            <a:ext cx="10607310" cy="5493614"/>
          </a:xfrm>
          <a:prstGeom prst="rect">
            <a:avLst/>
          </a:prstGeom>
        </p:spPr>
      </p:pic>
    </p:spTree>
    <p:extLst>
      <p:ext uri="{BB962C8B-B14F-4D97-AF65-F5344CB8AC3E}">
        <p14:creationId xmlns:p14="http://schemas.microsoft.com/office/powerpoint/2010/main" val="3781850188"/>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4617F6-996A-4894-835E-5DBECA566838}"/>
              </a:ext>
            </a:extLst>
          </p:cNvPr>
          <p:cNvSpPr>
            <a:spLocks noGrp="1"/>
          </p:cNvSpPr>
          <p:nvPr>
            <p:ph type="title"/>
          </p:nvPr>
        </p:nvSpPr>
        <p:spPr/>
        <p:txBody>
          <a:bodyPr/>
          <a:lstStyle/>
          <a:p>
            <a:r>
              <a:rPr lang="en-US" dirty="0"/>
              <a:t>Smart Detection</a:t>
            </a:r>
          </a:p>
        </p:txBody>
      </p:sp>
    </p:spTree>
    <p:extLst>
      <p:ext uri="{BB962C8B-B14F-4D97-AF65-F5344CB8AC3E}">
        <p14:creationId xmlns:p14="http://schemas.microsoft.com/office/powerpoint/2010/main" val="3340293289"/>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A290B-2372-4AF4-B752-C160DA3B29FA}"/>
              </a:ext>
            </a:extLst>
          </p:cNvPr>
          <p:cNvSpPr>
            <a:spLocks noGrp="1"/>
          </p:cNvSpPr>
          <p:nvPr>
            <p:ph type="title"/>
          </p:nvPr>
        </p:nvSpPr>
        <p:spPr/>
        <p:txBody>
          <a:bodyPr/>
          <a:lstStyle/>
          <a:p>
            <a:r>
              <a:rPr lang="en-US" dirty="0"/>
              <a:t>Smart Detection</a:t>
            </a:r>
          </a:p>
        </p:txBody>
      </p:sp>
      <p:sp>
        <p:nvSpPr>
          <p:cNvPr id="3" name="Text Placeholder 2">
            <a:extLst>
              <a:ext uri="{FF2B5EF4-FFF2-40B4-BE49-F238E27FC236}">
                <a16:creationId xmlns:a16="http://schemas.microsoft.com/office/drawing/2014/main" id="{15A48168-C1E7-4076-85E8-6ADE2CDF1A8B}"/>
              </a:ext>
            </a:extLst>
          </p:cNvPr>
          <p:cNvSpPr>
            <a:spLocks noGrp="1"/>
          </p:cNvSpPr>
          <p:nvPr>
            <p:ph type="body" sz="quarter" idx="10"/>
          </p:nvPr>
        </p:nvSpPr>
        <p:spPr>
          <a:xfrm>
            <a:off x="274638" y="1212850"/>
            <a:ext cx="11887200" cy="2092881"/>
          </a:xfrm>
        </p:spPr>
        <p:txBody>
          <a:bodyPr/>
          <a:lstStyle/>
          <a:p>
            <a:r>
              <a:rPr lang="en-US" dirty="0"/>
              <a:t>Response Time Degradation</a:t>
            </a:r>
          </a:p>
          <a:p>
            <a:r>
              <a:rPr lang="en-US" dirty="0"/>
              <a:t>Dependency Duration Degradation</a:t>
            </a:r>
          </a:p>
          <a:p>
            <a:r>
              <a:rPr lang="en-US" dirty="0"/>
              <a:t>Slow Performance Pattern</a:t>
            </a:r>
          </a:p>
        </p:txBody>
      </p:sp>
      <p:pic>
        <p:nvPicPr>
          <p:cNvPr id="5" name="Picture 4">
            <a:extLst>
              <a:ext uri="{FF2B5EF4-FFF2-40B4-BE49-F238E27FC236}">
                <a16:creationId xmlns:a16="http://schemas.microsoft.com/office/drawing/2014/main" id="{ADFC085A-CD8D-4F49-82A8-7167966C13EF}"/>
              </a:ext>
            </a:extLst>
          </p:cNvPr>
          <p:cNvPicPr>
            <a:picLocks noChangeAspect="1"/>
          </p:cNvPicPr>
          <p:nvPr/>
        </p:nvPicPr>
        <p:blipFill>
          <a:blip r:embed="rId2"/>
          <a:stretch>
            <a:fillRect/>
          </a:stretch>
        </p:blipFill>
        <p:spPr>
          <a:xfrm>
            <a:off x="8504212" y="550195"/>
            <a:ext cx="2851237" cy="5781676"/>
          </a:xfrm>
          <a:prstGeom prst="rect">
            <a:avLst/>
          </a:prstGeom>
        </p:spPr>
      </p:pic>
    </p:spTree>
    <p:extLst>
      <p:ext uri="{BB962C8B-B14F-4D97-AF65-F5344CB8AC3E}">
        <p14:creationId xmlns:p14="http://schemas.microsoft.com/office/powerpoint/2010/main" val="94951513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pc="-110" dirty="0"/>
              <a:t>What is Application Insights?</a:t>
            </a:r>
            <a:endParaRPr lang="de-DE" spc="-110" dirty="0"/>
          </a:p>
        </p:txBody>
      </p:sp>
      <p:sp>
        <p:nvSpPr>
          <p:cNvPr id="6" name="Bent Arrow 5"/>
          <p:cNvSpPr/>
          <p:nvPr/>
        </p:nvSpPr>
        <p:spPr bwMode="auto">
          <a:xfrm>
            <a:off x="999488" y="2558911"/>
            <a:ext cx="2780179" cy="3375164"/>
          </a:xfrm>
          <a:prstGeom prst="bentArrow">
            <a:avLst/>
          </a:prstGeom>
          <a:solidFill>
            <a:srgbClr val="FFFFFF">
              <a:alpha val="25000"/>
            </a:srgbClr>
          </a:solidFill>
          <a:ln w="1079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eaLnBrk="1" fontAlgn="base" latinLnBrk="0" hangingPunct="1">
              <a:lnSpc>
                <a:spcPct val="90000"/>
              </a:lnSpc>
              <a:spcBef>
                <a:spcPct val="0"/>
              </a:spcBef>
              <a:spcAft>
                <a:spcPct val="0"/>
              </a:spcAft>
              <a:buClrTx/>
              <a:buSzTx/>
              <a:buFontTx/>
              <a:buNone/>
              <a:tabLst/>
              <a:defRPr/>
            </a:pPr>
            <a:endParaRPr kumimoji="0" lang="en-US" sz="2000" b="0" i="0" u="none" strike="noStrike" kern="0" cap="none" spc="-5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7" name="Freeform 95"/>
          <p:cNvSpPr>
            <a:spLocks/>
          </p:cNvSpPr>
          <p:nvPr/>
        </p:nvSpPr>
        <p:spPr bwMode="auto">
          <a:xfrm flipH="1">
            <a:off x="3557839" y="3095625"/>
            <a:ext cx="1493452" cy="969879"/>
          </a:xfrm>
          <a:custGeom>
            <a:avLst/>
            <a:gdLst>
              <a:gd name="T0" fmla="*/ 618 w 736"/>
              <a:gd name="T1" fmla="*/ 213 h 484"/>
              <a:gd name="T2" fmla="*/ 618 w 736"/>
              <a:gd name="T3" fmla="*/ 203 h 484"/>
              <a:gd name="T4" fmla="*/ 415 w 736"/>
              <a:gd name="T5" fmla="*/ 0 h 484"/>
              <a:gd name="T6" fmla="*/ 246 w 736"/>
              <a:gd name="T7" fmla="*/ 91 h 484"/>
              <a:gd name="T8" fmla="*/ 191 w 736"/>
              <a:gd name="T9" fmla="*/ 76 h 484"/>
              <a:gd name="T10" fmla="*/ 125 w 736"/>
              <a:gd name="T11" fmla="*/ 96 h 484"/>
              <a:gd name="T12" fmla="*/ 73 w 736"/>
              <a:gd name="T13" fmla="*/ 191 h 484"/>
              <a:gd name="T14" fmla="*/ 0 w 736"/>
              <a:gd name="T15" fmla="*/ 325 h 484"/>
              <a:gd name="T16" fmla="*/ 142 w 736"/>
              <a:gd name="T17" fmla="*/ 484 h 484"/>
              <a:gd name="T18" fmla="*/ 160 w 736"/>
              <a:gd name="T19" fmla="*/ 484 h 484"/>
              <a:gd name="T20" fmla="*/ 176 w 736"/>
              <a:gd name="T21" fmla="*/ 484 h 484"/>
              <a:gd name="T22" fmla="*/ 507 w 736"/>
              <a:gd name="T23" fmla="*/ 484 h 484"/>
              <a:gd name="T24" fmla="*/ 514 w 736"/>
              <a:gd name="T25" fmla="*/ 484 h 484"/>
              <a:gd name="T26" fmla="*/ 522 w 736"/>
              <a:gd name="T27" fmla="*/ 484 h 484"/>
              <a:gd name="T28" fmla="*/ 546 w 736"/>
              <a:gd name="T29" fmla="*/ 484 h 484"/>
              <a:gd name="T30" fmla="*/ 599 w 736"/>
              <a:gd name="T31" fmla="*/ 484 h 484"/>
              <a:gd name="T32" fmla="*/ 736 w 736"/>
              <a:gd name="T33" fmla="*/ 348 h 484"/>
              <a:gd name="T34" fmla="*/ 618 w 736"/>
              <a:gd name="T35" fmla="*/ 21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6" h="484">
                <a:moveTo>
                  <a:pt x="618" y="213"/>
                </a:moveTo>
                <a:cubicBezTo>
                  <a:pt x="618" y="210"/>
                  <a:pt x="618" y="206"/>
                  <a:pt x="618" y="203"/>
                </a:cubicBezTo>
                <a:cubicBezTo>
                  <a:pt x="618" y="91"/>
                  <a:pt x="527" y="0"/>
                  <a:pt x="415" y="0"/>
                </a:cubicBezTo>
                <a:cubicBezTo>
                  <a:pt x="345" y="0"/>
                  <a:pt x="283" y="37"/>
                  <a:pt x="246" y="91"/>
                </a:cubicBezTo>
                <a:cubicBezTo>
                  <a:pt x="230" y="82"/>
                  <a:pt x="211" y="76"/>
                  <a:pt x="191" y="76"/>
                </a:cubicBezTo>
                <a:cubicBezTo>
                  <a:pt x="167" y="76"/>
                  <a:pt x="144" y="83"/>
                  <a:pt x="125" y="96"/>
                </a:cubicBezTo>
                <a:cubicBezTo>
                  <a:pt x="94" y="116"/>
                  <a:pt x="74" y="151"/>
                  <a:pt x="73" y="191"/>
                </a:cubicBezTo>
                <a:cubicBezTo>
                  <a:pt x="30" y="219"/>
                  <a:pt x="0" y="269"/>
                  <a:pt x="0" y="325"/>
                </a:cubicBezTo>
                <a:cubicBezTo>
                  <a:pt x="0" y="407"/>
                  <a:pt x="62" y="475"/>
                  <a:pt x="142" y="484"/>
                </a:cubicBezTo>
                <a:cubicBezTo>
                  <a:pt x="148" y="484"/>
                  <a:pt x="154" y="484"/>
                  <a:pt x="160" y="484"/>
                </a:cubicBezTo>
                <a:cubicBezTo>
                  <a:pt x="165" y="484"/>
                  <a:pt x="171" y="484"/>
                  <a:pt x="176" y="484"/>
                </a:cubicBezTo>
                <a:cubicBezTo>
                  <a:pt x="250" y="484"/>
                  <a:pt x="425" y="484"/>
                  <a:pt x="507" y="484"/>
                </a:cubicBezTo>
                <a:cubicBezTo>
                  <a:pt x="510" y="484"/>
                  <a:pt x="512" y="484"/>
                  <a:pt x="514" y="484"/>
                </a:cubicBezTo>
                <a:cubicBezTo>
                  <a:pt x="522" y="484"/>
                  <a:pt x="522" y="484"/>
                  <a:pt x="522" y="484"/>
                </a:cubicBezTo>
                <a:cubicBezTo>
                  <a:pt x="526" y="484"/>
                  <a:pt x="538" y="484"/>
                  <a:pt x="546" y="484"/>
                </a:cubicBezTo>
                <a:cubicBezTo>
                  <a:pt x="599" y="484"/>
                  <a:pt x="599" y="484"/>
                  <a:pt x="599" y="484"/>
                </a:cubicBezTo>
                <a:cubicBezTo>
                  <a:pt x="675" y="483"/>
                  <a:pt x="736" y="422"/>
                  <a:pt x="736" y="348"/>
                </a:cubicBezTo>
                <a:cubicBezTo>
                  <a:pt x="736" y="279"/>
                  <a:pt x="684" y="222"/>
                  <a:pt x="618" y="213"/>
                </a:cubicBezTo>
                <a:close/>
              </a:path>
            </a:pathLst>
          </a:custGeom>
          <a:solidFill>
            <a:srgbClr val="27DCF2">
              <a:alpha val="95000"/>
            </a:srgbClr>
          </a:solidFill>
          <a:ln>
            <a:noFill/>
          </a:ln>
          <a:extLst/>
        </p:spPr>
        <p:txBody>
          <a:bodyPr vert="horz" wrap="square" lIns="93247" tIns="46623" rIns="93247" bIns="46623" numCol="1" anchor="t" anchorCtr="0" compatLnSpc="1">
            <a:prstTxWarp prst="textNoShape">
              <a:avLst/>
            </a:prstTxWarp>
          </a:bodyPr>
          <a:lstStyle/>
          <a:p>
            <a:pPr marL="0" marR="0" lvl="0" indent="0" defTabSz="932418"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srgbClr val="000000"/>
              </a:solidFill>
              <a:effectLst/>
              <a:uLnTx/>
              <a:uFillTx/>
            </a:endParaRPr>
          </a:p>
        </p:txBody>
      </p:sp>
      <p:sp>
        <p:nvSpPr>
          <p:cNvPr id="8" name="Freeform 95"/>
          <p:cNvSpPr>
            <a:spLocks/>
          </p:cNvSpPr>
          <p:nvPr/>
        </p:nvSpPr>
        <p:spPr bwMode="auto">
          <a:xfrm flipH="1">
            <a:off x="4730221" y="3422361"/>
            <a:ext cx="1318200" cy="856066"/>
          </a:xfrm>
          <a:custGeom>
            <a:avLst/>
            <a:gdLst>
              <a:gd name="T0" fmla="*/ 618 w 736"/>
              <a:gd name="T1" fmla="*/ 213 h 484"/>
              <a:gd name="T2" fmla="*/ 618 w 736"/>
              <a:gd name="T3" fmla="*/ 203 h 484"/>
              <a:gd name="T4" fmla="*/ 415 w 736"/>
              <a:gd name="T5" fmla="*/ 0 h 484"/>
              <a:gd name="T6" fmla="*/ 246 w 736"/>
              <a:gd name="T7" fmla="*/ 91 h 484"/>
              <a:gd name="T8" fmla="*/ 191 w 736"/>
              <a:gd name="T9" fmla="*/ 76 h 484"/>
              <a:gd name="T10" fmla="*/ 125 w 736"/>
              <a:gd name="T11" fmla="*/ 96 h 484"/>
              <a:gd name="T12" fmla="*/ 73 w 736"/>
              <a:gd name="T13" fmla="*/ 191 h 484"/>
              <a:gd name="T14" fmla="*/ 0 w 736"/>
              <a:gd name="T15" fmla="*/ 325 h 484"/>
              <a:gd name="T16" fmla="*/ 142 w 736"/>
              <a:gd name="T17" fmla="*/ 484 h 484"/>
              <a:gd name="T18" fmla="*/ 160 w 736"/>
              <a:gd name="T19" fmla="*/ 484 h 484"/>
              <a:gd name="T20" fmla="*/ 176 w 736"/>
              <a:gd name="T21" fmla="*/ 484 h 484"/>
              <a:gd name="T22" fmla="*/ 507 w 736"/>
              <a:gd name="T23" fmla="*/ 484 h 484"/>
              <a:gd name="T24" fmla="*/ 514 w 736"/>
              <a:gd name="T25" fmla="*/ 484 h 484"/>
              <a:gd name="T26" fmla="*/ 522 w 736"/>
              <a:gd name="T27" fmla="*/ 484 h 484"/>
              <a:gd name="T28" fmla="*/ 546 w 736"/>
              <a:gd name="T29" fmla="*/ 484 h 484"/>
              <a:gd name="T30" fmla="*/ 599 w 736"/>
              <a:gd name="T31" fmla="*/ 484 h 484"/>
              <a:gd name="T32" fmla="*/ 736 w 736"/>
              <a:gd name="T33" fmla="*/ 348 h 484"/>
              <a:gd name="T34" fmla="*/ 618 w 736"/>
              <a:gd name="T35" fmla="*/ 21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6" h="484">
                <a:moveTo>
                  <a:pt x="618" y="213"/>
                </a:moveTo>
                <a:cubicBezTo>
                  <a:pt x="618" y="210"/>
                  <a:pt x="618" y="206"/>
                  <a:pt x="618" y="203"/>
                </a:cubicBezTo>
                <a:cubicBezTo>
                  <a:pt x="618" y="91"/>
                  <a:pt x="527" y="0"/>
                  <a:pt x="415" y="0"/>
                </a:cubicBezTo>
                <a:cubicBezTo>
                  <a:pt x="345" y="0"/>
                  <a:pt x="283" y="37"/>
                  <a:pt x="246" y="91"/>
                </a:cubicBezTo>
                <a:cubicBezTo>
                  <a:pt x="230" y="82"/>
                  <a:pt x="211" y="76"/>
                  <a:pt x="191" y="76"/>
                </a:cubicBezTo>
                <a:cubicBezTo>
                  <a:pt x="167" y="76"/>
                  <a:pt x="144" y="83"/>
                  <a:pt x="125" y="96"/>
                </a:cubicBezTo>
                <a:cubicBezTo>
                  <a:pt x="94" y="116"/>
                  <a:pt x="74" y="151"/>
                  <a:pt x="73" y="191"/>
                </a:cubicBezTo>
                <a:cubicBezTo>
                  <a:pt x="30" y="219"/>
                  <a:pt x="0" y="269"/>
                  <a:pt x="0" y="325"/>
                </a:cubicBezTo>
                <a:cubicBezTo>
                  <a:pt x="0" y="407"/>
                  <a:pt x="62" y="475"/>
                  <a:pt x="142" y="484"/>
                </a:cubicBezTo>
                <a:cubicBezTo>
                  <a:pt x="148" y="484"/>
                  <a:pt x="154" y="484"/>
                  <a:pt x="160" y="484"/>
                </a:cubicBezTo>
                <a:cubicBezTo>
                  <a:pt x="165" y="484"/>
                  <a:pt x="171" y="484"/>
                  <a:pt x="176" y="484"/>
                </a:cubicBezTo>
                <a:cubicBezTo>
                  <a:pt x="250" y="484"/>
                  <a:pt x="425" y="484"/>
                  <a:pt x="507" y="484"/>
                </a:cubicBezTo>
                <a:cubicBezTo>
                  <a:pt x="510" y="484"/>
                  <a:pt x="512" y="484"/>
                  <a:pt x="514" y="484"/>
                </a:cubicBezTo>
                <a:cubicBezTo>
                  <a:pt x="522" y="484"/>
                  <a:pt x="522" y="484"/>
                  <a:pt x="522" y="484"/>
                </a:cubicBezTo>
                <a:cubicBezTo>
                  <a:pt x="526" y="484"/>
                  <a:pt x="538" y="484"/>
                  <a:pt x="546" y="484"/>
                </a:cubicBezTo>
                <a:cubicBezTo>
                  <a:pt x="599" y="484"/>
                  <a:pt x="599" y="484"/>
                  <a:pt x="599" y="484"/>
                </a:cubicBezTo>
                <a:cubicBezTo>
                  <a:pt x="675" y="483"/>
                  <a:pt x="736" y="422"/>
                  <a:pt x="736" y="348"/>
                </a:cubicBezTo>
                <a:cubicBezTo>
                  <a:pt x="736" y="279"/>
                  <a:pt x="684" y="222"/>
                  <a:pt x="618" y="213"/>
                </a:cubicBezTo>
                <a:close/>
              </a:path>
            </a:pathLst>
          </a:custGeom>
          <a:solidFill>
            <a:srgbClr val="FFFFFF">
              <a:alpha val="90000"/>
            </a:srgbClr>
          </a:solidFill>
          <a:ln>
            <a:noFill/>
          </a:ln>
          <a:extLst/>
        </p:spPr>
        <p:txBody>
          <a:bodyPr vert="horz" wrap="square" lIns="93247" tIns="46623" rIns="93247" bIns="46623" numCol="1" anchor="t" anchorCtr="0" compatLnSpc="1">
            <a:prstTxWarp prst="textNoShape">
              <a:avLst/>
            </a:prstTxWarp>
          </a:bodyPr>
          <a:lstStyle/>
          <a:p>
            <a:pPr marL="0" marR="0" lvl="0" indent="0" defTabSz="932418"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srgbClr val="000000"/>
              </a:solidFill>
              <a:effectLst/>
              <a:uLnTx/>
              <a:uFillTx/>
            </a:endParaRPr>
          </a:p>
        </p:txBody>
      </p:sp>
      <p:grpSp>
        <p:nvGrpSpPr>
          <p:cNvPr id="44" name="Group 43"/>
          <p:cNvGrpSpPr/>
          <p:nvPr/>
        </p:nvGrpSpPr>
        <p:grpSpPr>
          <a:xfrm>
            <a:off x="0" y="4108450"/>
            <a:ext cx="5331006" cy="2886075"/>
            <a:chOff x="0" y="3972661"/>
            <a:chExt cx="5331006" cy="2886075"/>
          </a:xfrm>
        </p:grpSpPr>
        <p:pic>
          <p:nvPicPr>
            <p:cNvPr id="5" name="Picture 4"/>
            <p:cNvPicPr>
              <a:picLocks noChangeAspect="1"/>
            </p:cNvPicPr>
            <p:nvPr/>
          </p:nvPicPr>
          <p:blipFill>
            <a:blip r:embed="rId3"/>
            <a:stretch>
              <a:fillRect/>
            </a:stretch>
          </p:blipFill>
          <p:spPr>
            <a:xfrm>
              <a:off x="3314523" y="5611794"/>
              <a:ext cx="2016483" cy="1246942"/>
            </a:xfrm>
            <a:prstGeom prst="rect">
              <a:avLst/>
            </a:prstGeom>
          </p:spPr>
        </p:pic>
        <p:pic>
          <p:nvPicPr>
            <p:cNvPr id="9" name="Picture 8"/>
            <p:cNvPicPr>
              <a:picLocks noChangeAspect="1"/>
            </p:cNvPicPr>
            <p:nvPr/>
          </p:nvPicPr>
          <p:blipFill rotWithShape="1">
            <a:blip r:embed="rId4"/>
            <a:srcRect l="11266" b="33156"/>
            <a:stretch/>
          </p:blipFill>
          <p:spPr>
            <a:xfrm>
              <a:off x="0" y="3972661"/>
              <a:ext cx="4442362" cy="2886075"/>
            </a:xfrm>
            <a:prstGeom prst="rect">
              <a:avLst/>
            </a:prstGeom>
          </p:spPr>
        </p:pic>
      </p:grpSp>
      <p:sp>
        <p:nvSpPr>
          <p:cNvPr id="10" name="Rectangle 9"/>
          <p:cNvSpPr/>
          <p:nvPr/>
        </p:nvSpPr>
        <p:spPr>
          <a:xfrm>
            <a:off x="1589364" y="1550530"/>
            <a:ext cx="3009900" cy="978729"/>
          </a:xfrm>
          <a:prstGeom prst="rect">
            <a:avLst/>
          </a:prstGeom>
        </p:spPr>
        <p:txBody>
          <a:bodyPr wrap="square">
            <a:spAutoFit/>
          </a:bodyPr>
          <a:lstStyle/>
          <a:p>
            <a:pPr marL="0" marR="0" lvl="0" indent="0" defTabSz="914363" eaLnBrk="1" fontAlgn="auto" latinLnBrk="0" hangingPunct="1">
              <a:lnSpc>
                <a:spcPct val="120000"/>
              </a:lnSpc>
              <a:spcBef>
                <a:spcPts val="0"/>
              </a:spcBef>
              <a:spcAft>
                <a:spcPts val="0"/>
              </a:spcAft>
              <a:buClrTx/>
              <a:buSzTx/>
              <a:buFontTx/>
              <a:buNone/>
              <a:tabLst/>
              <a:defRPr/>
            </a:pPr>
            <a:r>
              <a:rPr kumimoji="0" lang="en-US" sz="1600" b="0" i="0" u="none" strike="noStrike" kern="0" cap="none" spc="30" normalizeH="0" baseline="0" noProof="0" dirty="0">
                <a:ln>
                  <a:noFill/>
                </a:ln>
                <a:solidFill>
                  <a:srgbClr val="FFFFFF"/>
                </a:solidFill>
                <a:effectLst/>
                <a:uLnTx/>
                <a:uFillTx/>
              </a:rPr>
              <a:t>Telemetry is collected at each</a:t>
            </a:r>
            <a:r>
              <a:rPr kumimoji="0" lang="en-US" sz="1600" b="0" i="0" u="none" strike="noStrike" kern="0" cap="none" spc="0" normalizeH="0" baseline="0" noProof="0" dirty="0">
                <a:ln>
                  <a:noFill/>
                </a:ln>
                <a:solidFill>
                  <a:srgbClr val="FFFFFF"/>
                </a:solidFill>
                <a:effectLst/>
                <a:uLnTx/>
                <a:uFillTx/>
              </a:rPr>
              <a:t> </a:t>
            </a:r>
            <a:r>
              <a:rPr kumimoji="0" lang="en-US" sz="1600" b="0" i="0" u="none" strike="noStrike" kern="0" cap="none" spc="-40" normalizeH="0" baseline="0" noProof="0" dirty="0">
                <a:ln>
                  <a:noFill/>
                </a:ln>
                <a:solidFill>
                  <a:srgbClr val="FFFFFF"/>
                </a:solidFill>
                <a:effectLst/>
                <a:uLnTx/>
                <a:uFillTx/>
              </a:rPr>
              <a:t>tier: server backend, middleware,</a:t>
            </a:r>
            <a:r>
              <a:rPr kumimoji="0" lang="en-US" sz="1600" b="0" i="0" u="none" strike="noStrike" kern="0" cap="none" spc="0" normalizeH="0" baseline="0" noProof="0" dirty="0">
                <a:ln>
                  <a:noFill/>
                </a:ln>
                <a:solidFill>
                  <a:srgbClr val="FFFFFF"/>
                </a:solidFill>
                <a:effectLst/>
                <a:uLnTx/>
                <a:uFillTx/>
              </a:rPr>
              <a:t> web service &amp; browser</a:t>
            </a:r>
          </a:p>
        </p:txBody>
      </p:sp>
      <p:sp>
        <p:nvSpPr>
          <p:cNvPr id="11" name="Rectangle 10"/>
          <p:cNvSpPr/>
          <p:nvPr/>
        </p:nvSpPr>
        <p:spPr>
          <a:xfrm>
            <a:off x="819150" y="1012593"/>
            <a:ext cx="904673" cy="1828854"/>
          </a:xfrm>
          <a:prstGeom prst="rect">
            <a:avLst/>
          </a:prstGeom>
        </p:spPr>
        <p:txBody>
          <a:bodyPr wrap="none">
            <a:noAutofit/>
          </a:bodyPr>
          <a:lstStyle/>
          <a:p>
            <a:pPr marL="0" marR="0" lvl="0" indent="0" defTabSz="913551" eaLnBrk="1" fontAlgn="base" latinLnBrk="0" hangingPunct="1">
              <a:lnSpc>
                <a:spcPct val="120000"/>
              </a:lnSpc>
              <a:spcBef>
                <a:spcPct val="0"/>
              </a:spcBef>
              <a:spcAft>
                <a:spcPct val="0"/>
              </a:spcAft>
              <a:buClrTx/>
              <a:buSzTx/>
              <a:buFontTx/>
              <a:buNone/>
              <a:tabLst/>
              <a:defRPr/>
            </a:pPr>
            <a:r>
              <a:rPr kumimoji="0" lang="en-US" sz="10000" b="1" i="0" u="none" strike="noStrike" kern="0" cap="none" spc="0" normalizeH="0" baseline="0" noProof="0" dirty="0">
                <a:ln>
                  <a:noFill/>
                </a:ln>
                <a:solidFill>
                  <a:srgbClr val="FFFFFF">
                    <a:alpha val="15000"/>
                  </a:srgbClr>
                </a:solidFill>
                <a:effectLst/>
                <a:uLnTx/>
                <a:uFillTx/>
              </a:rPr>
              <a:t>1</a:t>
            </a:r>
          </a:p>
        </p:txBody>
      </p:sp>
      <p:sp>
        <p:nvSpPr>
          <p:cNvPr id="12" name="Rectangle 11"/>
          <p:cNvSpPr/>
          <p:nvPr/>
        </p:nvSpPr>
        <p:spPr>
          <a:xfrm>
            <a:off x="5701407" y="4606599"/>
            <a:ext cx="3360570" cy="683264"/>
          </a:xfrm>
          <a:prstGeom prst="rect">
            <a:avLst/>
          </a:prstGeom>
        </p:spPr>
        <p:txBody>
          <a:bodyPr wrap="square">
            <a:spAutoFit/>
          </a:bodyPr>
          <a:lstStyle/>
          <a:p>
            <a:pPr marL="0" marR="0" lvl="0" indent="0" defTabSz="914400" eaLnBrk="1" fontAlgn="auto" latinLnBrk="0" hangingPunct="1">
              <a:lnSpc>
                <a:spcPct val="120000"/>
              </a:lnSpc>
              <a:spcBef>
                <a:spcPts val="0"/>
              </a:spcBef>
              <a:spcAft>
                <a:spcPts val="0"/>
              </a:spcAft>
              <a:buClrTx/>
              <a:buSzTx/>
              <a:buFontTx/>
              <a:buNone/>
              <a:tabLst/>
              <a:defRPr/>
            </a:pPr>
            <a:r>
              <a:rPr kumimoji="0" lang="en-US" sz="1600" b="0" i="0" u="none" strike="noStrike" kern="0" cap="none" spc="-20" normalizeH="0" baseline="0" noProof="0" dirty="0">
                <a:ln>
                  <a:noFill/>
                </a:ln>
                <a:solidFill>
                  <a:srgbClr val="FFFFFF"/>
                </a:solidFill>
                <a:effectLst/>
                <a:uLnTx/>
                <a:uFillTx/>
              </a:rPr>
              <a:t>Telemetry arrives in the cloud where</a:t>
            </a:r>
            <a:r>
              <a:rPr kumimoji="0" lang="en-US" sz="1600" b="0" i="0" u="none" strike="noStrike" kern="0" cap="none" spc="0" normalizeH="0" baseline="0" noProof="0" dirty="0">
                <a:ln>
                  <a:noFill/>
                </a:ln>
                <a:solidFill>
                  <a:srgbClr val="FFFFFF"/>
                </a:solidFill>
                <a:effectLst/>
                <a:uLnTx/>
                <a:uFillTx/>
              </a:rPr>
              <a:t> </a:t>
            </a:r>
            <a:r>
              <a:rPr kumimoji="0" lang="en-US" sz="1600" b="0" i="0" u="none" strike="noStrike" kern="0" cap="none" spc="-20" normalizeH="0" baseline="0" noProof="0" dirty="0">
                <a:ln>
                  <a:noFill/>
                </a:ln>
                <a:solidFill>
                  <a:srgbClr val="FFFFFF"/>
                </a:solidFill>
                <a:effectLst/>
                <a:uLnTx/>
                <a:uFillTx/>
              </a:rPr>
              <a:t>it is stored &amp; processed</a:t>
            </a:r>
            <a:endParaRPr kumimoji="0" lang="en-US" sz="1600" b="0" i="0" u="none" strike="noStrike" kern="0" cap="none" spc="0" normalizeH="0" baseline="0" noProof="0" dirty="0">
              <a:ln>
                <a:noFill/>
              </a:ln>
              <a:solidFill>
                <a:srgbClr val="FFFFFF"/>
              </a:solidFill>
              <a:effectLst/>
              <a:uLnTx/>
              <a:uFillTx/>
            </a:endParaRPr>
          </a:p>
        </p:txBody>
      </p:sp>
      <p:sp>
        <p:nvSpPr>
          <p:cNvPr id="13" name="Rectangle 12"/>
          <p:cNvSpPr/>
          <p:nvPr/>
        </p:nvSpPr>
        <p:spPr>
          <a:xfrm>
            <a:off x="8268329" y="678112"/>
            <a:ext cx="3382687" cy="830997"/>
          </a:xfrm>
          <a:prstGeom prst="rect">
            <a:avLst/>
          </a:prstGeom>
        </p:spPr>
        <p:txBody>
          <a:bodyPr wrap="square">
            <a:spAutoFit/>
          </a:bodyPr>
          <a:lstStyle/>
          <a:p>
            <a:pPr marL="0" marR="0" lvl="0" indent="0" defTabSz="914363"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FFFFFF"/>
                </a:solidFill>
                <a:effectLst/>
                <a:uLnTx/>
                <a:uFillTx/>
              </a:rPr>
              <a:t>Identify, understand and resolve issues with powerful out-of-the-box and custom telemetry</a:t>
            </a:r>
          </a:p>
        </p:txBody>
      </p:sp>
      <p:sp>
        <p:nvSpPr>
          <p:cNvPr id="14" name="Rectangle 13"/>
          <p:cNvSpPr/>
          <p:nvPr/>
        </p:nvSpPr>
        <p:spPr>
          <a:xfrm>
            <a:off x="7431441" y="82100"/>
            <a:ext cx="904673" cy="1828854"/>
          </a:xfrm>
          <a:prstGeom prst="rect">
            <a:avLst/>
          </a:prstGeom>
        </p:spPr>
        <p:txBody>
          <a:bodyPr wrap="none">
            <a:noAutofit/>
          </a:bodyPr>
          <a:lstStyle/>
          <a:p>
            <a:pPr marL="0" marR="0" lvl="0" indent="0" defTabSz="913551" eaLnBrk="1" fontAlgn="base" latinLnBrk="0" hangingPunct="1">
              <a:lnSpc>
                <a:spcPct val="120000"/>
              </a:lnSpc>
              <a:spcBef>
                <a:spcPct val="0"/>
              </a:spcBef>
              <a:spcAft>
                <a:spcPct val="0"/>
              </a:spcAft>
              <a:buClrTx/>
              <a:buSzTx/>
              <a:buFontTx/>
              <a:buNone/>
              <a:tabLst/>
              <a:defRPr/>
            </a:pPr>
            <a:r>
              <a:rPr kumimoji="0" lang="en-US" sz="10000" b="1" i="0" u="none" strike="noStrike" kern="0" cap="none" spc="0" normalizeH="0" baseline="0" noProof="0" dirty="0">
                <a:ln>
                  <a:noFill/>
                </a:ln>
                <a:solidFill>
                  <a:srgbClr val="FFFFFF">
                    <a:alpha val="15000"/>
                  </a:srgbClr>
                </a:solidFill>
                <a:effectLst/>
                <a:uLnTx/>
                <a:uFillTx/>
              </a:rPr>
              <a:t>3</a:t>
            </a:r>
          </a:p>
        </p:txBody>
      </p:sp>
      <p:grpSp>
        <p:nvGrpSpPr>
          <p:cNvPr id="15" name="Group 14"/>
          <p:cNvGrpSpPr/>
          <p:nvPr/>
        </p:nvGrpSpPr>
        <p:grpSpPr>
          <a:xfrm>
            <a:off x="8270677" y="1780946"/>
            <a:ext cx="3676201" cy="2930041"/>
            <a:chOff x="8238220" y="2114321"/>
            <a:chExt cx="3676201" cy="2930041"/>
          </a:xfrm>
        </p:grpSpPr>
        <p:pic>
          <p:nvPicPr>
            <p:cNvPr id="16" name="Picture 15"/>
            <p:cNvPicPr>
              <a:picLocks noChangeAspect="1"/>
            </p:cNvPicPr>
            <p:nvPr/>
          </p:nvPicPr>
          <p:blipFill>
            <a:blip r:embed="rId5"/>
            <a:stretch>
              <a:fillRect/>
            </a:stretch>
          </p:blipFill>
          <p:spPr>
            <a:xfrm>
              <a:off x="10498181" y="2736060"/>
              <a:ext cx="1416240" cy="2308302"/>
            </a:xfrm>
            <a:prstGeom prst="rect">
              <a:avLst/>
            </a:prstGeom>
          </p:spPr>
        </p:pic>
        <p:pic>
          <p:nvPicPr>
            <p:cNvPr id="17" name="Picture 16"/>
            <p:cNvPicPr>
              <a:picLocks noChangeAspect="1"/>
            </p:cNvPicPr>
            <p:nvPr/>
          </p:nvPicPr>
          <p:blipFill>
            <a:blip r:embed="rId6"/>
            <a:stretch>
              <a:fillRect/>
            </a:stretch>
          </p:blipFill>
          <p:spPr>
            <a:xfrm>
              <a:off x="9369661" y="2425191"/>
              <a:ext cx="1406394" cy="2300288"/>
            </a:xfrm>
            <a:prstGeom prst="rect">
              <a:avLst/>
            </a:prstGeom>
          </p:spPr>
        </p:pic>
        <p:pic>
          <p:nvPicPr>
            <p:cNvPr id="18" name="Picture 17"/>
            <p:cNvPicPr>
              <a:picLocks noChangeAspect="1"/>
            </p:cNvPicPr>
            <p:nvPr/>
          </p:nvPicPr>
          <p:blipFill>
            <a:blip r:embed="rId7"/>
            <a:stretch>
              <a:fillRect/>
            </a:stretch>
          </p:blipFill>
          <p:spPr>
            <a:xfrm>
              <a:off x="8238220" y="2114321"/>
              <a:ext cx="1409315" cy="2300288"/>
            </a:xfrm>
            <a:prstGeom prst="rect">
              <a:avLst/>
            </a:prstGeom>
          </p:spPr>
        </p:pic>
      </p:grpSp>
      <p:sp>
        <p:nvSpPr>
          <p:cNvPr id="19" name="Right Arrow 18"/>
          <p:cNvSpPr/>
          <p:nvPr/>
        </p:nvSpPr>
        <p:spPr bwMode="auto">
          <a:xfrm>
            <a:off x="6006714" y="2625260"/>
            <a:ext cx="2162806" cy="1245531"/>
          </a:xfrm>
          <a:prstGeom prst="rightArrow">
            <a:avLst/>
          </a:prstGeom>
          <a:solidFill>
            <a:srgbClr val="FFFFFF">
              <a:alpha val="50000"/>
            </a:srgbClr>
          </a:solidFill>
          <a:ln w="1079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eaLnBrk="1" fontAlgn="base" latinLnBrk="0" hangingPunct="1">
              <a:lnSpc>
                <a:spcPct val="90000"/>
              </a:lnSpc>
              <a:spcBef>
                <a:spcPct val="0"/>
              </a:spcBef>
              <a:spcAft>
                <a:spcPct val="0"/>
              </a:spcAft>
              <a:buClrTx/>
              <a:buSzTx/>
              <a:buFontTx/>
              <a:buNone/>
              <a:tabLst/>
              <a:defRPr/>
            </a:pPr>
            <a:endParaRPr kumimoji="0" lang="en-US" sz="2000" b="0" i="0" u="none" strike="noStrike" kern="0" cap="none" spc="-5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20" name="Freeform 95"/>
          <p:cNvSpPr>
            <a:spLocks/>
          </p:cNvSpPr>
          <p:nvPr/>
        </p:nvSpPr>
        <p:spPr bwMode="auto">
          <a:xfrm flipH="1">
            <a:off x="4190899" y="2060190"/>
            <a:ext cx="2543276" cy="1651656"/>
          </a:xfrm>
          <a:custGeom>
            <a:avLst/>
            <a:gdLst>
              <a:gd name="T0" fmla="*/ 618 w 736"/>
              <a:gd name="T1" fmla="*/ 213 h 484"/>
              <a:gd name="T2" fmla="*/ 618 w 736"/>
              <a:gd name="T3" fmla="*/ 203 h 484"/>
              <a:gd name="T4" fmla="*/ 415 w 736"/>
              <a:gd name="T5" fmla="*/ 0 h 484"/>
              <a:gd name="T6" fmla="*/ 246 w 736"/>
              <a:gd name="T7" fmla="*/ 91 h 484"/>
              <a:gd name="T8" fmla="*/ 191 w 736"/>
              <a:gd name="T9" fmla="*/ 76 h 484"/>
              <a:gd name="T10" fmla="*/ 125 w 736"/>
              <a:gd name="T11" fmla="*/ 96 h 484"/>
              <a:gd name="T12" fmla="*/ 73 w 736"/>
              <a:gd name="T13" fmla="*/ 191 h 484"/>
              <a:gd name="T14" fmla="*/ 0 w 736"/>
              <a:gd name="T15" fmla="*/ 325 h 484"/>
              <a:gd name="T16" fmla="*/ 142 w 736"/>
              <a:gd name="T17" fmla="*/ 484 h 484"/>
              <a:gd name="T18" fmla="*/ 160 w 736"/>
              <a:gd name="T19" fmla="*/ 484 h 484"/>
              <a:gd name="T20" fmla="*/ 176 w 736"/>
              <a:gd name="T21" fmla="*/ 484 h 484"/>
              <a:gd name="T22" fmla="*/ 507 w 736"/>
              <a:gd name="T23" fmla="*/ 484 h 484"/>
              <a:gd name="T24" fmla="*/ 514 w 736"/>
              <a:gd name="T25" fmla="*/ 484 h 484"/>
              <a:gd name="T26" fmla="*/ 522 w 736"/>
              <a:gd name="T27" fmla="*/ 484 h 484"/>
              <a:gd name="T28" fmla="*/ 546 w 736"/>
              <a:gd name="T29" fmla="*/ 484 h 484"/>
              <a:gd name="T30" fmla="*/ 599 w 736"/>
              <a:gd name="T31" fmla="*/ 484 h 484"/>
              <a:gd name="T32" fmla="*/ 736 w 736"/>
              <a:gd name="T33" fmla="*/ 348 h 484"/>
              <a:gd name="T34" fmla="*/ 618 w 736"/>
              <a:gd name="T35" fmla="*/ 21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6" h="484">
                <a:moveTo>
                  <a:pt x="618" y="213"/>
                </a:moveTo>
                <a:cubicBezTo>
                  <a:pt x="618" y="210"/>
                  <a:pt x="618" y="206"/>
                  <a:pt x="618" y="203"/>
                </a:cubicBezTo>
                <a:cubicBezTo>
                  <a:pt x="618" y="91"/>
                  <a:pt x="527" y="0"/>
                  <a:pt x="415" y="0"/>
                </a:cubicBezTo>
                <a:cubicBezTo>
                  <a:pt x="345" y="0"/>
                  <a:pt x="283" y="37"/>
                  <a:pt x="246" y="91"/>
                </a:cubicBezTo>
                <a:cubicBezTo>
                  <a:pt x="230" y="82"/>
                  <a:pt x="211" y="76"/>
                  <a:pt x="191" y="76"/>
                </a:cubicBezTo>
                <a:cubicBezTo>
                  <a:pt x="167" y="76"/>
                  <a:pt x="144" y="83"/>
                  <a:pt x="125" y="96"/>
                </a:cubicBezTo>
                <a:cubicBezTo>
                  <a:pt x="94" y="116"/>
                  <a:pt x="74" y="151"/>
                  <a:pt x="73" y="191"/>
                </a:cubicBezTo>
                <a:cubicBezTo>
                  <a:pt x="30" y="219"/>
                  <a:pt x="0" y="269"/>
                  <a:pt x="0" y="325"/>
                </a:cubicBezTo>
                <a:cubicBezTo>
                  <a:pt x="0" y="407"/>
                  <a:pt x="62" y="475"/>
                  <a:pt x="142" y="484"/>
                </a:cubicBezTo>
                <a:cubicBezTo>
                  <a:pt x="148" y="484"/>
                  <a:pt x="154" y="484"/>
                  <a:pt x="160" y="484"/>
                </a:cubicBezTo>
                <a:cubicBezTo>
                  <a:pt x="165" y="484"/>
                  <a:pt x="171" y="484"/>
                  <a:pt x="176" y="484"/>
                </a:cubicBezTo>
                <a:cubicBezTo>
                  <a:pt x="250" y="484"/>
                  <a:pt x="425" y="484"/>
                  <a:pt x="507" y="484"/>
                </a:cubicBezTo>
                <a:cubicBezTo>
                  <a:pt x="510" y="484"/>
                  <a:pt x="512" y="484"/>
                  <a:pt x="514" y="484"/>
                </a:cubicBezTo>
                <a:cubicBezTo>
                  <a:pt x="522" y="484"/>
                  <a:pt x="522" y="484"/>
                  <a:pt x="522" y="484"/>
                </a:cubicBezTo>
                <a:cubicBezTo>
                  <a:pt x="526" y="484"/>
                  <a:pt x="538" y="484"/>
                  <a:pt x="546" y="484"/>
                </a:cubicBezTo>
                <a:cubicBezTo>
                  <a:pt x="599" y="484"/>
                  <a:pt x="599" y="484"/>
                  <a:pt x="599" y="484"/>
                </a:cubicBezTo>
                <a:cubicBezTo>
                  <a:pt x="675" y="483"/>
                  <a:pt x="736" y="422"/>
                  <a:pt x="736" y="348"/>
                </a:cubicBezTo>
                <a:cubicBezTo>
                  <a:pt x="736" y="279"/>
                  <a:pt x="684" y="222"/>
                  <a:pt x="618" y="213"/>
                </a:cubicBezTo>
                <a:close/>
              </a:path>
            </a:pathLst>
          </a:custGeom>
          <a:solidFill>
            <a:srgbClr val="4EC1EA">
              <a:alpha val="95000"/>
            </a:srgb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3247" tIns="46623" rIns="93247" bIns="46623" numCol="1" anchor="ctr" anchorCtr="0" compatLnSpc="1">
            <a:prstTxWarp prst="textNoShape">
              <a:avLst/>
            </a:prstTxWarp>
          </a:bodyPr>
          <a:lstStyle/>
          <a:p>
            <a:pPr marL="0" marR="0" lvl="0" indent="0" algn="ctr" defTabSz="932418"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692B7B"/>
              </a:solidFill>
              <a:effectLst/>
              <a:uLnTx/>
              <a:uFillTx/>
            </a:endParaRPr>
          </a:p>
        </p:txBody>
      </p:sp>
      <p:sp>
        <p:nvSpPr>
          <p:cNvPr id="21" name="Rectangle 20"/>
          <p:cNvSpPr/>
          <p:nvPr/>
        </p:nvSpPr>
        <p:spPr>
          <a:xfrm>
            <a:off x="4897975" y="3959242"/>
            <a:ext cx="904673" cy="1828854"/>
          </a:xfrm>
          <a:prstGeom prst="rect">
            <a:avLst/>
          </a:prstGeom>
        </p:spPr>
        <p:txBody>
          <a:bodyPr wrap="none">
            <a:noAutofit/>
          </a:bodyPr>
          <a:lstStyle/>
          <a:p>
            <a:pPr marL="0" marR="0" lvl="0" indent="0" defTabSz="913551" eaLnBrk="1" fontAlgn="base" latinLnBrk="0" hangingPunct="1">
              <a:lnSpc>
                <a:spcPct val="120000"/>
              </a:lnSpc>
              <a:spcBef>
                <a:spcPct val="0"/>
              </a:spcBef>
              <a:spcAft>
                <a:spcPct val="0"/>
              </a:spcAft>
              <a:buClrTx/>
              <a:buSzTx/>
              <a:buFontTx/>
              <a:buNone/>
              <a:tabLst/>
              <a:defRPr/>
            </a:pPr>
            <a:r>
              <a:rPr kumimoji="0" lang="en-US" sz="10000" b="1" i="0" u="none" strike="noStrike" kern="0" cap="none" spc="0" normalizeH="0" baseline="0" noProof="0" dirty="0">
                <a:ln>
                  <a:noFill/>
                </a:ln>
                <a:solidFill>
                  <a:srgbClr val="FFFFFF">
                    <a:alpha val="15000"/>
                  </a:srgbClr>
                </a:solidFill>
                <a:effectLst/>
                <a:uLnTx/>
                <a:uFillTx/>
              </a:rPr>
              <a:t>2</a:t>
            </a:r>
          </a:p>
        </p:txBody>
      </p:sp>
      <p:pic>
        <p:nvPicPr>
          <p:cNvPr id="22" name="Picture 2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186596" y="2569960"/>
            <a:ext cx="2173111" cy="1715614"/>
          </a:xfrm>
          <a:prstGeom prst="rect">
            <a:avLst/>
          </a:prstGeom>
        </p:spPr>
      </p:pic>
      <p:grpSp>
        <p:nvGrpSpPr>
          <p:cNvPr id="23" name="Group 22"/>
          <p:cNvGrpSpPr/>
          <p:nvPr/>
        </p:nvGrpSpPr>
        <p:grpSpPr>
          <a:xfrm>
            <a:off x="8229885" y="4649995"/>
            <a:ext cx="4206590" cy="2344530"/>
            <a:chOff x="7982235" y="4513470"/>
            <a:chExt cx="4206590" cy="2344530"/>
          </a:xfrm>
        </p:grpSpPr>
        <p:sp>
          <p:nvSpPr>
            <p:cNvPr id="24" name="Freeform 6"/>
            <p:cNvSpPr>
              <a:spLocks/>
            </p:cNvSpPr>
            <p:nvPr/>
          </p:nvSpPr>
          <p:spPr bwMode="auto">
            <a:xfrm>
              <a:off x="9044055" y="4513470"/>
              <a:ext cx="2889003" cy="1639233"/>
            </a:xfrm>
            <a:custGeom>
              <a:avLst/>
              <a:gdLst>
                <a:gd name="T0" fmla="*/ 14 w 1491"/>
                <a:gd name="T1" fmla="*/ 846 h 846"/>
                <a:gd name="T2" fmla="*/ 0 w 1491"/>
                <a:gd name="T3" fmla="*/ 814 h 846"/>
                <a:gd name="T4" fmla="*/ 348 w 1491"/>
                <a:gd name="T5" fmla="*/ 653 h 846"/>
                <a:gd name="T6" fmla="*/ 562 w 1491"/>
                <a:gd name="T7" fmla="*/ 402 h 846"/>
                <a:gd name="T8" fmla="*/ 915 w 1491"/>
                <a:gd name="T9" fmla="*/ 328 h 846"/>
                <a:gd name="T10" fmla="*/ 1128 w 1491"/>
                <a:gd name="T11" fmla="*/ 77 h 846"/>
                <a:gd name="T12" fmla="*/ 1491 w 1491"/>
                <a:gd name="T13" fmla="*/ 0 h 846"/>
                <a:gd name="T14" fmla="*/ 1491 w 1491"/>
                <a:gd name="T15" fmla="*/ 37 h 846"/>
                <a:gd name="T16" fmla="*/ 1147 w 1491"/>
                <a:gd name="T17" fmla="*/ 111 h 846"/>
                <a:gd name="T18" fmla="*/ 934 w 1491"/>
                <a:gd name="T19" fmla="*/ 360 h 846"/>
                <a:gd name="T20" fmla="*/ 582 w 1491"/>
                <a:gd name="T21" fmla="*/ 434 h 846"/>
                <a:gd name="T22" fmla="*/ 371 w 1491"/>
                <a:gd name="T23" fmla="*/ 682 h 846"/>
                <a:gd name="T24" fmla="*/ 14 w 1491"/>
                <a:gd name="T25" fmla="*/ 846 h 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91" h="846">
                  <a:moveTo>
                    <a:pt x="14" y="846"/>
                  </a:moveTo>
                  <a:lnTo>
                    <a:pt x="0" y="814"/>
                  </a:lnTo>
                  <a:lnTo>
                    <a:pt x="348" y="653"/>
                  </a:lnTo>
                  <a:lnTo>
                    <a:pt x="562" y="402"/>
                  </a:lnTo>
                  <a:lnTo>
                    <a:pt x="915" y="328"/>
                  </a:lnTo>
                  <a:lnTo>
                    <a:pt x="1128" y="77"/>
                  </a:lnTo>
                  <a:lnTo>
                    <a:pt x="1491" y="0"/>
                  </a:lnTo>
                  <a:lnTo>
                    <a:pt x="1491" y="37"/>
                  </a:lnTo>
                  <a:lnTo>
                    <a:pt x="1147" y="111"/>
                  </a:lnTo>
                  <a:lnTo>
                    <a:pt x="934" y="360"/>
                  </a:lnTo>
                  <a:lnTo>
                    <a:pt x="582" y="434"/>
                  </a:lnTo>
                  <a:lnTo>
                    <a:pt x="371" y="682"/>
                  </a:lnTo>
                  <a:lnTo>
                    <a:pt x="14" y="846"/>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5" name="Freeform 5"/>
            <p:cNvSpPr>
              <a:spLocks/>
            </p:cNvSpPr>
            <p:nvPr/>
          </p:nvSpPr>
          <p:spPr bwMode="auto">
            <a:xfrm>
              <a:off x="9036305" y="5273020"/>
              <a:ext cx="2859939" cy="995941"/>
            </a:xfrm>
            <a:custGeom>
              <a:avLst/>
              <a:gdLst>
                <a:gd name="T0" fmla="*/ 8 w 1476"/>
                <a:gd name="T1" fmla="*/ 514 h 514"/>
                <a:gd name="T2" fmla="*/ 0 w 1476"/>
                <a:gd name="T3" fmla="*/ 479 h 514"/>
                <a:gd name="T4" fmla="*/ 429 w 1476"/>
                <a:gd name="T5" fmla="*/ 374 h 514"/>
                <a:gd name="T6" fmla="*/ 780 w 1476"/>
                <a:gd name="T7" fmla="*/ 156 h 514"/>
                <a:gd name="T8" fmla="*/ 1213 w 1476"/>
                <a:gd name="T9" fmla="*/ 139 h 514"/>
                <a:gd name="T10" fmla="*/ 1476 w 1476"/>
                <a:gd name="T11" fmla="*/ 0 h 514"/>
                <a:gd name="T12" fmla="*/ 1476 w 1476"/>
                <a:gd name="T13" fmla="*/ 0 h 514"/>
                <a:gd name="T14" fmla="*/ 1476 w 1476"/>
                <a:gd name="T15" fmla="*/ 37 h 514"/>
                <a:gd name="T16" fmla="*/ 1476 w 1476"/>
                <a:gd name="T17" fmla="*/ 40 h 514"/>
                <a:gd name="T18" fmla="*/ 1222 w 1476"/>
                <a:gd name="T19" fmla="*/ 175 h 514"/>
                <a:gd name="T20" fmla="*/ 792 w 1476"/>
                <a:gd name="T21" fmla="*/ 191 h 514"/>
                <a:gd name="T22" fmla="*/ 443 w 1476"/>
                <a:gd name="T23" fmla="*/ 408 h 514"/>
                <a:gd name="T24" fmla="*/ 8 w 1476"/>
                <a:gd name="T25" fmla="*/ 514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6" h="514">
                  <a:moveTo>
                    <a:pt x="8" y="514"/>
                  </a:moveTo>
                  <a:lnTo>
                    <a:pt x="0" y="479"/>
                  </a:lnTo>
                  <a:lnTo>
                    <a:pt x="429" y="374"/>
                  </a:lnTo>
                  <a:lnTo>
                    <a:pt x="780" y="156"/>
                  </a:lnTo>
                  <a:lnTo>
                    <a:pt x="1213" y="139"/>
                  </a:lnTo>
                  <a:lnTo>
                    <a:pt x="1476" y="0"/>
                  </a:lnTo>
                  <a:lnTo>
                    <a:pt x="1476" y="0"/>
                  </a:lnTo>
                  <a:lnTo>
                    <a:pt x="1476" y="37"/>
                  </a:lnTo>
                  <a:lnTo>
                    <a:pt x="1476" y="40"/>
                  </a:lnTo>
                  <a:lnTo>
                    <a:pt x="1222" y="175"/>
                  </a:lnTo>
                  <a:lnTo>
                    <a:pt x="792" y="191"/>
                  </a:lnTo>
                  <a:lnTo>
                    <a:pt x="443" y="408"/>
                  </a:lnTo>
                  <a:lnTo>
                    <a:pt x="8" y="51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6" name="Freeform 7"/>
            <p:cNvSpPr>
              <a:spLocks/>
            </p:cNvSpPr>
            <p:nvPr/>
          </p:nvSpPr>
          <p:spPr bwMode="auto">
            <a:xfrm>
              <a:off x="9049867" y="5703174"/>
              <a:ext cx="2846375" cy="773113"/>
            </a:xfrm>
            <a:custGeom>
              <a:avLst/>
              <a:gdLst>
                <a:gd name="T0" fmla="*/ 6 w 1469"/>
                <a:gd name="T1" fmla="*/ 399 h 399"/>
                <a:gd name="T2" fmla="*/ 0 w 1469"/>
                <a:gd name="T3" fmla="*/ 362 h 399"/>
                <a:gd name="T4" fmla="*/ 340 w 1469"/>
                <a:gd name="T5" fmla="*/ 309 h 399"/>
                <a:gd name="T6" fmla="*/ 624 w 1469"/>
                <a:gd name="T7" fmla="*/ 137 h 399"/>
                <a:gd name="T8" fmla="*/ 968 w 1469"/>
                <a:gd name="T9" fmla="*/ 170 h 399"/>
                <a:gd name="T10" fmla="*/ 1249 w 1469"/>
                <a:gd name="T11" fmla="*/ 0 h 399"/>
                <a:gd name="T12" fmla="*/ 1469 w 1469"/>
                <a:gd name="T13" fmla="*/ 25 h 399"/>
                <a:gd name="T14" fmla="*/ 1469 w 1469"/>
                <a:gd name="T15" fmla="*/ 61 h 399"/>
                <a:gd name="T16" fmla="*/ 1257 w 1469"/>
                <a:gd name="T17" fmla="*/ 36 h 399"/>
                <a:gd name="T18" fmla="*/ 976 w 1469"/>
                <a:gd name="T19" fmla="*/ 208 h 399"/>
                <a:gd name="T20" fmla="*/ 632 w 1469"/>
                <a:gd name="T21" fmla="*/ 173 h 399"/>
                <a:gd name="T22" fmla="*/ 352 w 1469"/>
                <a:gd name="T23" fmla="*/ 344 h 399"/>
                <a:gd name="T24" fmla="*/ 6 w 1469"/>
                <a:gd name="T25" fmla="*/ 39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9" h="399">
                  <a:moveTo>
                    <a:pt x="6" y="399"/>
                  </a:moveTo>
                  <a:lnTo>
                    <a:pt x="0" y="362"/>
                  </a:lnTo>
                  <a:lnTo>
                    <a:pt x="340" y="309"/>
                  </a:lnTo>
                  <a:lnTo>
                    <a:pt x="624" y="137"/>
                  </a:lnTo>
                  <a:lnTo>
                    <a:pt x="968" y="170"/>
                  </a:lnTo>
                  <a:lnTo>
                    <a:pt x="1249" y="0"/>
                  </a:lnTo>
                  <a:lnTo>
                    <a:pt x="1469" y="25"/>
                  </a:lnTo>
                  <a:lnTo>
                    <a:pt x="1469" y="61"/>
                  </a:lnTo>
                  <a:lnTo>
                    <a:pt x="1257" y="36"/>
                  </a:lnTo>
                  <a:lnTo>
                    <a:pt x="976" y="208"/>
                  </a:lnTo>
                  <a:lnTo>
                    <a:pt x="632" y="173"/>
                  </a:lnTo>
                  <a:lnTo>
                    <a:pt x="352" y="344"/>
                  </a:lnTo>
                  <a:lnTo>
                    <a:pt x="6" y="399"/>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7" name="Freeform 8"/>
            <p:cNvSpPr>
              <a:spLocks/>
            </p:cNvSpPr>
            <p:nvPr/>
          </p:nvSpPr>
          <p:spPr bwMode="auto">
            <a:xfrm>
              <a:off x="7982235" y="6361967"/>
              <a:ext cx="2123640" cy="496033"/>
            </a:xfrm>
            <a:custGeom>
              <a:avLst/>
              <a:gdLst>
                <a:gd name="T0" fmla="*/ 485 w 784"/>
                <a:gd name="T1" fmla="*/ 29 h 183"/>
                <a:gd name="T2" fmla="*/ 0 w 784"/>
                <a:gd name="T3" fmla="*/ 183 h 183"/>
                <a:gd name="T4" fmla="*/ 277 w 784"/>
                <a:gd name="T5" fmla="*/ 183 h 183"/>
                <a:gd name="T6" fmla="*/ 784 w 784"/>
                <a:gd name="T7" fmla="*/ 183 h 183"/>
                <a:gd name="T8" fmla="*/ 485 w 784"/>
                <a:gd name="T9" fmla="*/ 29 h 183"/>
              </a:gdLst>
              <a:ahLst/>
              <a:cxnLst>
                <a:cxn ang="0">
                  <a:pos x="T0" y="T1"/>
                </a:cxn>
                <a:cxn ang="0">
                  <a:pos x="T2" y="T3"/>
                </a:cxn>
                <a:cxn ang="0">
                  <a:pos x="T4" y="T5"/>
                </a:cxn>
                <a:cxn ang="0">
                  <a:pos x="T6" y="T7"/>
                </a:cxn>
                <a:cxn ang="0">
                  <a:pos x="T8" y="T9"/>
                </a:cxn>
              </a:cxnLst>
              <a:rect l="0" t="0" r="r" b="b"/>
              <a:pathLst>
                <a:path w="784" h="183">
                  <a:moveTo>
                    <a:pt x="485" y="29"/>
                  </a:moveTo>
                  <a:cubicBezTo>
                    <a:pt x="314" y="0"/>
                    <a:pt x="132" y="51"/>
                    <a:pt x="0" y="183"/>
                  </a:cubicBezTo>
                  <a:cubicBezTo>
                    <a:pt x="277" y="183"/>
                    <a:pt x="277" y="183"/>
                    <a:pt x="277" y="183"/>
                  </a:cubicBezTo>
                  <a:cubicBezTo>
                    <a:pt x="784" y="183"/>
                    <a:pt x="784" y="183"/>
                    <a:pt x="784" y="183"/>
                  </a:cubicBezTo>
                  <a:cubicBezTo>
                    <a:pt x="700" y="99"/>
                    <a:pt x="594" y="47"/>
                    <a:pt x="485" y="29"/>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8" name="Freeform 9"/>
            <p:cNvSpPr>
              <a:spLocks/>
            </p:cNvSpPr>
            <p:nvPr/>
          </p:nvSpPr>
          <p:spPr bwMode="auto">
            <a:xfrm>
              <a:off x="8954924" y="6119764"/>
              <a:ext cx="3233901" cy="738236"/>
            </a:xfrm>
            <a:custGeom>
              <a:avLst/>
              <a:gdLst>
                <a:gd name="T0" fmla="*/ 858 w 1193"/>
                <a:gd name="T1" fmla="*/ 37 h 272"/>
                <a:gd name="T2" fmla="*/ 437 w 1193"/>
                <a:gd name="T3" fmla="*/ 31 h 272"/>
                <a:gd name="T4" fmla="*/ 0 w 1193"/>
                <a:gd name="T5" fmla="*/ 272 h 272"/>
                <a:gd name="T6" fmla="*/ 1193 w 1193"/>
                <a:gd name="T7" fmla="*/ 272 h 272"/>
                <a:gd name="T8" fmla="*/ 1193 w 1193"/>
                <a:gd name="T9" fmla="*/ 204 h 272"/>
                <a:gd name="T10" fmla="*/ 858 w 1193"/>
                <a:gd name="T11" fmla="*/ 37 h 272"/>
              </a:gdLst>
              <a:ahLst/>
              <a:cxnLst>
                <a:cxn ang="0">
                  <a:pos x="T0" y="T1"/>
                </a:cxn>
                <a:cxn ang="0">
                  <a:pos x="T2" y="T3"/>
                </a:cxn>
                <a:cxn ang="0">
                  <a:pos x="T4" y="T5"/>
                </a:cxn>
                <a:cxn ang="0">
                  <a:pos x="T6" y="T7"/>
                </a:cxn>
                <a:cxn ang="0">
                  <a:pos x="T8" y="T9"/>
                </a:cxn>
                <a:cxn ang="0">
                  <a:pos x="T10" y="T11"/>
                </a:cxn>
              </a:cxnLst>
              <a:rect l="0" t="0" r="r" b="b"/>
              <a:pathLst>
                <a:path w="1193" h="272">
                  <a:moveTo>
                    <a:pt x="858" y="37"/>
                  </a:moveTo>
                  <a:cubicBezTo>
                    <a:pt x="720" y="2"/>
                    <a:pt x="575" y="0"/>
                    <a:pt x="437" y="31"/>
                  </a:cubicBezTo>
                  <a:cubicBezTo>
                    <a:pt x="277" y="68"/>
                    <a:pt x="125" y="148"/>
                    <a:pt x="0" y="272"/>
                  </a:cubicBezTo>
                  <a:cubicBezTo>
                    <a:pt x="1193" y="272"/>
                    <a:pt x="1193" y="272"/>
                    <a:pt x="1193" y="272"/>
                  </a:cubicBezTo>
                  <a:cubicBezTo>
                    <a:pt x="1193" y="204"/>
                    <a:pt x="1193" y="204"/>
                    <a:pt x="1193" y="204"/>
                  </a:cubicBezTo>
                  <a:cubicBezTo>
                    <a:pt x="1092" y="124"/>
                    <a:pt x="978" y="68"/>
                    <a:pt x="858" y="37"/>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9" name="Freeform 10"/>
            <p:cNvSpPr>
              <a:spLocks/>
            </p:cNvSpPr>
            <p:nvPr/>
          </p:nvSpPr>
          <p:spPr bwMode="auto">
            <a:xfrm>
              <a:off x="10138814" y="6119763"/>
              <a:ext cx="1141262" cy="602602"/>
            </a:xfrm>
            <a:custGeom>
              <a:avLst/>
              <a:gdLst>
                <a:gd name="T0" fmla="*/ 114 w 421"/>
                <a:gd name="T1" fmla="*/ 199 h 222"/>
                <a:gd name="T2" fmla="*/ 211 w 421"/>
                <a:gd name="T3" fmla="*/ 222 h 222"/>
                <a:gd name="T4" fmla="*/ 421 w 421"/>
                <a:gd name="T5" fmla="*/ 37 h 222"/>
                <a:gd name="T6" fmla="*/ 0 w 421"/>
                <a:gd name="T7" fmla="*/ 31 h 222"/>
                <a:gd name="T8" fmla="*/ 59 w 421"/>
                <a:gd name="T9" fmla="*/ 158 h 222"/>
                <a:gd name="T10" fmla="*/ 114 w 421"/>
                <a:gd name="T11" fmla="*/ 199 h 222"/>
              </a:gdLst>
              <a:ahLst/>
              <a:cxnLst>
                <a:cxn ang="0">
                  <a:pos x="T0" y="T1"/>
                </a:cxn>
                <a:cxn ang="0">
                  <a:pos x="T2" y="T3"/>
                </a:cxn>
                <a:cxn ang="0">
                  <a:pos x="T4" y="T5"/>
                </a:cxn>
                <a:cxn ang="0">
                  <a:pos x="T6" y="T7"/>
                </a:cxn>
                <a:cxn ang="0">
                  <a:pos x="T8" y="T9"/>
                </a:cxn>
                <a:cxn ang="0">
                  <a:pos x="T10" y="T11"/>
                </a:cxn>
              </a:cxnLst>
              <a:rect l="0" t="0" r="r" b="b"/>
              <a:pathLst>
                <a:path w="421" h="222">
                  <a:moveTo>
                    <a:pt x="114" y="199"/>
                  </a:moveTo>
                  <a:cubicBezTo>
                    <a:pt x="143" y="213"/>
                    <a:pt x="176" y="222"/>
                    <a:pt x="211" y="222"/>
                  </a:cubicBezTo>
                  <a:cubicBezTo>
                    <a:pt x="318" y="222"/>
                    <a:pt x="407" y="141"/>
                    <a:pt x="421" y="37"/>
                  </a:cubicBezTo>
                  <a:cubicBezTo>
                    <a:pt x="283" y="2"/>
                    <a:pt x="138" y="0"/>
                    <a:pt x="0" y="31"/>
                  </a:cubicBezTo>
                  <a:cubicBezTo>
                    <a:pt x="5" y="81"/>
                    <a:pt x="27" y="125"/>
                    <a:pt x="59" y="158"/>
                  </a:cubicBezTo>
                  <a:cubicBezTo>
                    <a:pt x="75" y="174"/>
                    <a:pt x="94" y="188"/>
                    <a:pt x="114" y="199"/>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30" name="Freeform 11"/>
            <p:cNvSpPr>
              <a:spLocks/>
            </p:cNvSpPr>
            <p:nvPr/>
          </p:nvSpPr>
          <p:spPr bwMode="auto">
            <a:xfrm>
              <a:off x="10198882" y="5569477"/>
              <a:ext cx="631667" cy="575475"/>
            </a:xfrm>
            <a:custGeom>
              <a:avLst/>
              <a:gdLst>
                <a:gd name="T0" fmla="*/ 233 w 233"/>
                <a:gd name="T1" fmla="*/ 55 h 212"/>
                <a:gd name="T2" fmla="*/ 90 w 233"/>
                <a:gd name="T3" fmla="*/ 0 h 212"/>
                <a:gd name="T4" fmla="*/ 0 w 233"/>
                <a:gd name="T5" fmla="*/ 20 h 212"/>
                <a:gd name="T6" fmla="*/ 90 w 233"/>
                <a:gd name="T7" fmla="*/ 212 h 212"/>
                <a:gd name="T8" fmla="*/ 233 w 233"/>
                <a:gd name="T9" fmla="*/ 55 h 212"/>
              </a:gdLst>
              <a:ahLst/>
              <a:cxnLst>
                <a:cxn ang="0">
                  <a:pos x="T0" y="T1"/>
                </a:cxn>
                <a:cxn ang="0">
                  <a:pos x="T2" y="T3"/>
                </a:cxn>
                <a:cxn ang="0">
                  <a:pos x="T4" y="T5"/>
                </a:cxn>
                <a:cxn ang="0">
                  <a:pos x="T6" y="T7"/>
                </a:cxn>
                <a:cxn ang="0">
                  <a:pos x="T8" y="T9"/>
                </a:cxn>
              </a:cxnLst>
              <a:rect l="0" t="0" r="r" b="b"/>
              <a:pathLst>
                <a:path w="233" h="212">
                  <a:moveTo>
                    <a:pt x="233" y="55"/>
                  </a:moveTo>
                  <a:cubicBezTo>
                    <a:pt x="195" y="21"/>
                    <a:pt x="145" y="0"/>
                    <a:pt x="90" y="0"/>
                  </a:cubicBezTo>
                  <a:cubicBezTo>
                    <a:pt x="58" y="0"/>
                    <a:pt x="27" y="7"/>
                    <a:pt x="0" y="20"/>
                  </a:cubicBezTo>
                  <a:cubicBezTo>
                    <a:pt x="90" y="212"/>
                    <a:pt x="90" y="212"/>
                    <a:pt x="90" y="212"/>
                  </a:cubicBezTo>
                  <a:lnTo>
                    <a:pt x="233" y="5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31" name="Freeform 12"/>
            <p:cNvSpPr>
              <a:spLocks/>
            </p:cNvSpPr>
            <p:nvPr/>
          </p:nvSpPr>
          <p:spPr bwMode="auto">
            <a:xfrm>
              <a:off x="10443023" y="5718675"/>
              <a:ext cx="532847" cy="426278"/>
            </a:xfrm>
            <a:custGeom>
              <a:avLst/>
              <a:gdLst>
                <a:gd name="T0" fmla="*/ 197 w 197"/>
                <a:gd name="T1" fmla="*/ 77 h 157"/>
                <a:gd name="T2" fmla="*/ 143 w 197"/>
                <a:gd name="T3" fmla="*/ 0 h 157"/>
                <a:gd name="T4" fmla="*/ 0 w 197"/>
                <a:gd name="T5" fmla="*/ 157 h 157"/>
                <a:gd name="T6" fmla="*/ 197 w 197"/>
                <a:gd name="T7" fmla="*/ 77 h 157"/>
              </a:gdLst>
              <a:ahLst/>
              <a:cxnLst>
                <a:cxn ang="0">
                  <a:pos x="T0" y="T1"/>
                </a:cxn>
                <a:cxn ang="0">
                  <a:pos x="T2" y="T3"/>
                </a:cxn>
                <a:cxn ang="0">
                  <a:pos x="T4" y="T5"/>
                </a:cxn>
                <a:cxn ang="0">
                  <a:pos x="T6" y="T7"/>
                </a:cxn>
              </a:cxnLst>
              <a:rect l="0" t="0" r="r" b="b"/>
              <a:pathLst>
                <a:path w="197" h="157">
                  <a:moveTo>
                    <a:pt x="197" y="77"/>
                  </a:moveTo>
                  <a:cubicBezTo>
                    <a:pt x="185" y="47"/>
                    <a:pt x="166" y="21"/>
                    <a:pt x="143" y="0"/>
                  </a:cubicBezTo>
                  <a:cubicBezTo>
                    <a:pt x="0" y="157"/>
                    <a:pt x="0" y="157"/>
                    <a:pt x="0" y="157"/>
                  </a:cubicBezTo>
                  <a:lnTo>
                    <a:pt x="197" y="7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32" name="Freeform 13"/>
            <p:cNvSpPr>
              <a:spLocks/>
            </p:cNvSpPr>
            <p:nvPr/>
          </p:nvSpPr>
          <p:spPr bwMode="auto">
            <a:xfrm>
              <a:off x="9867547" y="5623730"/>
              <a:ext cx="575475" cy="924248"/>
            </a:xfrm>
            <a:custGeom>
              <a:avLst/>
              <a:gdLst>
                <a:gd name="T0" fmla="*/ 122 w 212"/>
                <a:gd name="T1" fmla="*/ 0 h 341"/>
                <a:gd name="T2" fmla="*/ 0 w 212"/>
                <a:gd name="T3" fmla="*/ 192 h 341"/>
                <a:gd name="T4" fmla="*/ 61 w 212"/>
                <a:gd name="T5" fmla="*/ 341 h 341"/>
                <a:gd name="T6" fmla="*/ 212 w 212"/>
                <a:gd name="T7" fmla="*/ 192 h 341"/>
                <a:gd name="T8" fmla="*/ 122 w 212"/>
                <a:gd name="T9" fmla="*/ 0 h 341"/>
              </a:gdLst>
              <a:ahLst/>
              <a:cxnLst>
                <a:cxn ang="0">
                  <a:pos x="T0" y="T1"/>
                </a:cxn>
                <a:cxn ang="0">
                  <a:pos x="T2" y="T3"/>
                </a:cxn>
                <a:cxn ang="0">
                  <a:pos x="T4" y="T5"/>
                </a:cxn>
                <a:cxn ang="0">
                  <a:pos x="T6" y="T7"/>
                </a:cxn>
                <a:cxn ang="0">
                  <a:pos x="T8" y="T9"/>
                </a:cxn>
              </a:cxnLst>
              <a:rect l="0" t="0" r="r" b="b"/>
              <a:pathLst>
                <a:path w="212" h="341">
                  <a:moveTo>
                    <a:pt x="122" y="0"/>
                  </a:moveTo>
                  <a:cubicBezTo>
                    <a:pt x="50" y="34"/>
                    <a:pt x="0" y="107"/>
                    <a:pt x="0" y="192"/>
                  </a:cubicBezTo>
                  <a:cubicBezTo>
                    <a:pt x="0" y="250"/>
                    <a:pt x="23" y="303"/>
                    <a:pt x="61" y="341"/>
                  </a:cubicBezTo>
                  <a:cubicBezTo>
                    <a:pt x="212" y="192"/>
                    <a:pt x="212" y="192"/>
                    <a:pt x="212" y="192"/>
                  </a:cubicBezTo>
                  <a:lnTo>
                    <a:pt x="122" y="0"/>
                  </a:ln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33" name="Freeform 14"/>
            <p:cNvSpPr>
              <a:spLocks/>
            </p:cNvSpPr>
            <p:nvPr/>
          </p:nvSpPr>
          <p:spPr bwMode="auto">
            <a:xfrm>
              <a:off x="10443023" y="5927939"/>
              <a:ext cx="577413" cy="217014"/>
            </a:xfrm>
            <a:custGeom>
              <a:avLst/>
              <a:gdLst>
                <a:gd name="T0" fmla="*/ 0 w 213"/>
                <a:gd name="T1" fmla="*/ 80 h 80"/>
                <a:gd name="T2" fmla="*/ 213 w 213"/>
                <a:gd name="T3" fmla="*/ 80 h 80"/>
                <a:gd name="T4" fmla="*/ 197 w 213"/>
                <a:gd name="T5" fmla="*/ 0 h 80"/>
                <a:gd name="T6" fmla="*/ 0 w 213"/>
                <a:gd name="T7" fmla="*/ 80 h 80"/>
              </a:gdLst>
              <a:ahLst/>
              <a:cxnLst>
                <a:cxn ang="0">
                  <a:pos x="T0" y="T1"/>
                </a:cxn>
                <a:cxn ang="0">
                  <a:pos x="T2" y="T3"/>
                </a:cxn>
                <a:cxn ang="0">
                  <a:pos x="T4" y="T5"/>
                </a:cxn>
                <a:cxn ang="0">
                  <a:pos x="T6" y="T7"/>
                </a:cxn>
              </a:cxnLst>
              <a:rect l="0" t="0" r="r" b="b"/>
              <a:pathLst>
                <a:path w="213" h="80">
                  <a:moveTo>
                    <a:pt x="0" y="80"/>
                  </a:moveTo>
                  <a:cubicBezTo>
                    <a:pt x="213" y="80"/>
                    <a:pt x="213" y="80"/>
                    <a:pt x="213" y="80"/>
                  </a:cubicBezTo>
                  <a:cubicBezTo>
                    <a:pt x="213" y="52"/>
                    <a:pt x="207" y="25"/>
                    <a:pt x="197" y="0"/>
                  </a:cubicBezTo>
                  <a:lnTo>
                    <a:pt x="0" y="8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34" name="Freeform 15"/>
            <p:cNvSpPr>
              <a:spLocks/>
            </p:cNvSpPr>
            <p:nvPr/>
          </p:nvSpPr>
          <p:spPr bwMode="auto">
            <a:xfrm>
              <a:off x="10034183" y="6144953"/>
              <a:ext cx="408839" cy="515409"/>
            </a:xfrm>
            <a:custGeom>
              <a:avLst/>
              <a:gdLst>
                <a:gd name="T0" fmla="*/ 0 w 151"/>
                <a:gd name="T1" fmla="*/ 149 h 190"/>
                <a:gd name="T2" fmla="*/ 55 w 151"/>
                <a:gd name="T3" fmla="*/ 190 h 190"/>
                <a:gd name="T4" fmla="*/ 151 w 151"/>
                <a:gd name="T5" fmla="*/ 0 h 190"/>
                <a:gd name="T6" fmla="*/ 0 w 151"/>
                <a:gd name="T7" fmla="*/ 149 h 190"/>
              </a:gdLst>
              <a:ahLst/>
              <a:cxnLst>
                <a:cxn ang="0">
                  <a:pos x="T0" y="T1"/>
                </a:cxn>
                <a:cxn ang="0">
                  <a:pos x="T2" y="T3"/>
                </a:cxn>
                <a:cxn ang="0">
                  <a:pos x="T4" y="T5"/>
                </a:cxn>
                <a:cxn ang="0">
                  <a:pos x="T6" y="T7"/>
                </a:cxn>
              </a:cxnLst>
              <a:rect l="0" t="0" r="r" b="b"/>
              <a:pathLst>
                <a:path w="151" h="190">
                  <a:moveTo>
                    <a:pt x="0" y="149"/>
                  </a:moveTo>
                  <a:cubicBezTo>
                    <a:pt x="16" y="165"/>
                    <a:pt x="35" y="179"/>
                    <a:pt x="55" y="190"/>
                  </a:cubicBezTo>
                  <a:cubicBezTo>
                    <a:pt x="151" y="0"/>
                    <a:pt x="151" y="0"/>
                    <a:pt x="151" y="0"/>
                  </a:cubicBezTo>
                  <a:lnTo>
                    <a:pt x="0" y="149"/>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35" name="Freeform 16"/>
            <p:cNvSpPr>
              <a:spLocks/>
            </p:cNvSpPr>
            <p:nvPr/>
          </p:nvSpPr>
          <p:spPr bwMode="auto">
            <a:xfrm>
              <a:off x="10183381" y="6144953"/>
              <a:ext cx="837055" cy="577413"/>
            </a:xfrm>
            <a:custGeom>
              <a:avLst/>
              <a:gdLst>
                <a:gd name="T0" fmla="*/ 0 w 309"/>
                <a:gd name="T1" fmla="*/ 190 h 213"/>
                <a:gd name="T2" fmla="*/ 96 w 309"/>
                <a:gd name="T3" fmla="*/ 213 h 213"/>
                <a:gd name="T4" fmla="*/ 309 w 309"/>
                <a:gd name="T5" fmla="*/ 0 h 213"/>
                <a:gd name="T6" fmla="*/ 96 w 309"/>
                <a:gd name="T7" fmla="*/ 0 h 213"/>
                <a:gd name="T8" fmla="*/ 0 w 309"/>
                <a:gd name="T9" fmla="*/ 190 h 213"/>
              </a:gdLst>
              <a:ahLst/>
              <a:cxnLst>
                <a:cxn ang="0">
                  <a:pos x="T0" y="T1"/>
                </a:cxn>
                <a:cxn ang="0">
                  <a:pos x="T2" y="T3"/>
                </a:cxn>
                <a:cxn ang="0">
                  <a:pos x="T4" y="T5"/>
                </a:cxn>
                <a:cxn ang="0">
                  <a:pos x="T6" y="T7"/>
                </a:cxn>
                <a:cxn ang="0">
                  <a:pos x="T8" y="T9"/>
                </a:cxn>
              </a:cxnLst>
              <a:rect l="0" t="0" r="r" b="b"/>
              <a:pathLst>
                <a:path w="309" h="213">
                  <a:moveTo>
                    <a:pt x="0" y="190"/>
                  </a:moveTo>
                  <a:cubicBezTo>
                    <a:pt x="29" y="204"/>
                    <a:pt x="62" y="213"/>
                    <a:pt x="96" y="213"/>
                  </a:cubicBezTo>
                  <a:cubicBezTo>
                    <a:pt x="214" y="213"/>
                    <a:pt x="309" y="118"/>
                    <a:pt x="309" y="0"/>
                  </a:cubicBezTo>
                  <a:cubicBezTo>
                    <a:pt x="96" y="0"/>
                    <a:pt x="96" y="0"/>
                    <a:pt x="96" y="0"/>
                  </a:cubicBezTo>
                  <a:lnTo>
                    <a:pt x="0" y="19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36" name="Freeform 17"/>
            <p:cNvSpPr>
              <a:spLocks/>
            </p:cNvSpPr>
            <p:nvPr/>
          </p:nvSpPr>
          <p:spPr bwMode="auto">
            <a:xfrm>
              <a:off x="10187256" y="6476288"/>
              <a:ext cx="1772929" cy="381712"/>
            </a:xfrm>
            <a:custGeom>
              <a:avLst/>
              <a:gdLst>
                <a:gd name="T0" fmla="*/ 511 w 654"/>
                <a:gd name="T1" fmla="*/ 44 h 141"/>
                <a:gd name="T2" fmla="*/ 404 w 654"/>
                <a:gd name="T3" fmla="*/ 12 h 141"/>
                <a:gd name="T4" fmla="*/ 349 w 654"/>
                <a:gd name="T5" fmla="*/ 6 h 141"/>
                <a:gd name="T6" fmla="*/ 0 w 654"/>
                <a:gd name="T7" fmla="*/ 141 h 141"/>
                <a:gd name="T8" fmla="*/ 231 w 654"/>
                <a:gd name="T9" fmla="*/ 141 h 141"/>
                <a:gd name="T10" fmla="*/ 654 w 654"/>
                <a:gd name="T11" fmla="*/ 141 h 141"/>
                <a:gd name="T12" fmla="*/ 511 w 654"/>
                <a:gd name="T13" fmla="*/ 44 h 141"/>
              </a:gdLst>
              <a:ahLst/>
              <a:cxnLst>
                <a:cxn ang="0">
                  <a:pos x="T0" y="T1"/>
                </a:cxn>
                <a:cxn ang="0">
                  <a:pos x="T2" y="T3"/>
                </a:cxn>
                <a:cxn ang="0">
                  <a:pos x="T4" y="T5"/>
                </a:cxn>
                <a:cxn ang="0">
                  <a:pos x="T6" y="T7"/>
                </a:cxn>
                <a:cxn ang="0">
                  <a:pos x="T8" y="T9"/>
                </a:cxn>
                <a:cxn ang="0">
                  <a:pos x="T10" y="T11"/>
                </a:cxn>
                <a:cxn ang="0">
                  <a:pos x="T12" y="T13"/>
                </a:cxn>
              </a:cxnLst>
              <a:rect l="0" t="0" r="r" b="b"/>
              <a:pathLst>
                <a:path w="654" h="141">
                  <a:moveTo>
                    <a:pt x="511" y="44"/>
                  </a:moveTo>
                  <a:cubicBezTo>
                    <a:pt x="477" y="29"/>
                    <a:pt x="441" y="18"/>
                    <a:pt x="404" y="12"/>
                  </a:cubicBezTo>
                  <a:cubicBezTo>
                    <a:pt x="386" y="9"/>
                    <a:pt x="367" y="7"/>
                    <a:pt x="349" y="6"/>
                  </a:cubicBezTo>
                  <a:cubicBezTo>
                    <a:pt x="223" y="0"/>
                    <a:pt x="96" y="45"/>
                    <a:pt x="0" y="141"/>
                  </a:cubicBezTo>
                  <a:cubicBezTo>
                    <a:pt x="231" y="141"/>
                    <a:pt x="231" y="141"/>
                    <a:pt x="231" y="141"/>
                  </a:cubicBezTo>
                  <a:cubicBezTo>
                    <a:pt x="654" y="141"/>
                    <a:pt x="654" y="141"/>
                    <a:pt x="654" y="141"/>
                  </a:cubicBezTo>
                  <a:cubicBezTo>
                    <a:pt x="612" y="99"/>
                    <a:pt x="563" y="67"/>
                    <a:pt x="511" y="44"/>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37" name="Rectangle 18"/>
            <p:cNvSpPr>
              <a:spLocks noChangeArrowheads="1"/>
            </p:cNvSpPr>
            <p:nvPr/>
          </p:nvSpPr>
          <p:spPr bwMode="auto">
            <a:xfrm>
              <a:off x="9125436" y="6412346"/>
              <a:ext cx="147260" cy="44565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38" name="Freeform 19"/>
            <p:cNvSpPr>
              <a:spLocks/>
            </p:cNvSpPr>
            <p:nvPr/>
          </p:nvSpPr>
          <p:spPr bwMode="auto">
            <a:xfrm>
              <a:off x="8592587" y="6484037"/>
              <a:ext cx="147260" cy="373962"/>
            </a:xfrm>
            <a:custGeom>
              <a:avLst/>
              <a:gdLst>
                <a:gd name="T0" fmla="*/ 0 w 76"/>
                <a:gd name="T1" fmla="*/ 0 h 193"/>
                <a:gd name="T2" fmla="*/ 0 w 76"/>
                <a:gd name="T3" fmla="*/ 39 h 193"/>
                <a:gd name="T4" fmla="*/ 0 w 76"/>
                <a:gd name="T5" fmla="*/ 193 h 193"/>
                <a:gd name="T6" fmla="*/ 76 w 76"/>
                <a:gd name="T7" fmla="*/ 193 h 193"/>
                <a:gd name="T8" fmla="*/ 76 w 76"/>
                <a:gd name="T9" fmla="*/ 10 h 193"/>
                <a:gd name="T10" fmla="*/ 76 w 76"/>
                <a:gd name="T11" fmla="*/ 0 h 193"/>
                <a:gd name="T12" fmla="*/ 0 w 76"/>
                <a:gd name="T13" fmla="*/ 0 h 193"/>
              </a:gdLst>
              <a:ahLst/>
              <a:cxnLst>
                <a:cxn ang="0">
                  <a:pos x="T0" y="T1"/>
                </a:cxn>
                <a:cxn ang="0">
                  <a:pos x="T2" y="T3"/>
                </a:cxn>
                <a:cxn ang="0">
                  <a:pos x="T4" y="T5"/>
                </a:cxn>
                <a:cxn ang="0">
                  <a:pos x="T6" y="T7"/>
                </a:cxn>
                <a:cxn ang="0">
                  <a:pos x="T8" y="T9"/>
                </a:cxn>
                <a:cxn ang="0">
                  <a:pos x="T10" y="T11"/>
                </a:cxn>
                <a:cxn ang="0">
                  <a:pos x="T12" y="T13"/>
                </a:cxn>
              </a:cxnLst>
              <a:rect l="0" t="0" r="r" b="b"/>
              <a:pathLst>
                <a:path w="76" h="193">
                  <a:moveTo>
                    <a:pt x="0" y="0"/>
                  </a:moveTo>
                  <a:lnTo>
                    <a:pt x="0" y="39"/>
                  </a:lnTo>
                  <a:lnTo>
                    <a:pt x="0" y="193"/>
                  </a:lnTo>
                  <a:lnTo>
                    <a:pt x="76" y="193"/>
                  </a:lnTo>
                  <a:lnTo>
                    <a:pt x="76" y="10"/>
                  </a:lnTo>
                  <a:lnTo>
                    <a:pt x="76" y="0"/>
                  </a:lnTo>
                  <a:lnTo>
                    <a:pt x="0" y="0"/>
                  </a:lnTo>
                  <a:close/>
                </a:path>
              </a:pathLst>
            </a:custGeom>
            <a:solidFill>
              <a:srgbClr val="28C9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39" name="Freeform 20"/>
            <p:cNvSpPr>
              <a:spLocks/>
            </p:cNvSpPr>
            <p:nvPr/>
          </p:nvSpPr>
          <p:spPr bwMode="auto">
            <a:xfrm>
              <a:off x="8770849" y="6125577"/>
              <a:ext cx="145321" cy="732423"/>
            </a:xfrm>
            <a:custGeom>
              <a:avLst/>
              <a:gdLst>
                <a:gd name="T0" fmla="*/ 0 w 75"/>
                <a:gd name="T1" fmla="*/ 0 h 378"/>
                <a:gd name="T2" fmla="*/ 0 w 75"/>
                <a:gd name="T3" fmla="*/ 188 h 378"/>
                <a:gd name="T4" fmla="*/ 0 w 75"/>
                <a:gd name="T5" fmla="*/ 378 h 378"/>
                <a:gd name="T6" fmla="*/ 75 w 75"/>
                <a:gd name="T7" fmla="*/ 378 h 378"/>
                <a:gd name="T8" fmla="*/ 75 w 75"/>
                <a:gd name="T9" fmla="*/ 158 h 378"/>
                <a:gd name="T10" fmla="*/ 75 w 75"/>
                <a:gd name="T11" fmla="*/ 0 h 378"/>
                <a:gd name="T12" fmla="*/ 0 w 75"/>
                <a:gd name="T13" fmla="*/ 0 h 378"/>
              </a:gdLst>
              <a:ahLst/>
              <a:cxnLst>
                <a:cxn ang="0">
                  <a:pos x="T0" y="T1"/>
                </a:cxn>
                <a:cxn ang="0">
                  <a:pos x="T2" y="T3"/>
                </a:cxn>
                <a:cxn ang="0">
                  <a:pos x="T4" y="T5"/>
                </a:cxn>
                <a:cxn ang="0">
                  <a:pos x="T6" y="T7"/>
                </a:cxn>
                <a:cxn ang="0">
                  <a:pos x="T8" y="T9"/>
                </a:cxn>
                <a:cxn ang="0">
                  <a:pos x="T10" y="T11"/>
                </a:cxn>
                <a:cxn ang="0">
                  <a:pos x="T12" y="T13"/>
                </a:cxn>
              </a:cxnLst>
              <a:rect l="0" t="0" r="r" b="b"/>
              <a:pathLst>
                <a:path w="75" h="378">
                  <a:moveTo>
                    <a:pt x="0" y="0"/>
                  </a:moveTo>
                  <a:lnTo>
                    <a:pt x="0" y="188"/>
                  </a:lnTo>
                  <a:lnTo>
                    <a:pt x="0" y="378"/>
                  </a:lnTo>
                  <a:lnTo>
                    <a:pt x="75" y="378"/>
                  </a:lnTo>
                  <a:lnTo>
                    <a:pt x="75" y="158"/>
                  </a:lnTo>
                  <a:lnTo>
                    <a:pt x="75" y="0"/>
                  </a:lnTo>
                  <a:lnTo>
                    <a:pt x="0" y="0"/>
                  </a:lnTo>
                  <a:close/>
                </a:path>
              </a:pathLst>
            </a:custGeom>
            <a:solidFill>
              <a:srgbClr val="1F4F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40" name="Freeform 21"/>
            <p:cNvSpPr>
              <a:spLocks/>
            </p:cNvSpPr>
            <p:nvPr/>
          </p:nvSpPr>
          <p:spPr bwMode="auto">
            <a:xfrm>
              <a:off x="8947174" y="5800055"/>
              <a:ext cx="149197" cy="1057945"/>
            </a:xfrm>
            <a:custGeom>
              <a:avLst/>
              <a:gdLst>
                <a:gd name="T0" fmla="*/ 0 w 77"/>
                <a:gd name="T1" fmla="*/ 0 h 546"/>
                <a:gd name="T2" fmla="*/ 0 w 77"/>
                <a:gd name="T3" fmla="*/ 319 h 546"/>
                <a:gd name="T4" fmla="*/ 0 w 77"/>
                <a:gd name="T5" fmla="*/ 546 h 546"/>
                <a:gd name="T6" fmla="*/ 77 w 77"/>
                <a:gd name="T7" fmla="*/ 546 h 546"/>
                <a:gd name="T8" fmla="*/ 77 w 77"/>
                <a:gd name="T9" fmla="*/ 290 h 546"/>
                <a:gd name="T10" fmla="*/ 77 w 77"/>
                <a:gd name="T11" fmla="*/ 0 h 546"/>
                <a:gd name="T12" fmla="*/ 0 w 77"/>
                <a:gd name="T13" fmla="*/ 0 h 546"/>
              </a:gdLst>
              <a:ahLst/>
              <a:cxnLst>
                <a:cxn ang="0">
                  <a:pos x="T0" y="T1"/>
                </a:cxn>
                <a:cxn ang="0">
                  <a:pos x="T2" y="T3"/>
                </a:cxn>
                <a:cxn ang="0">
                  <a:pos x="T4" y="T5"/>
                </a:cxn>
                <a:cxn ang="0">
                  <a:pos x="T6" y="T7"/>
                </a:cxn>
                <a:cxn ang="0">
                  <a:pos x="T8" y="T9"/>
                </a:cxn>
                <a:cxn ang="0">
                  <a:pos x="T10" y="T11"/>
                </a:cxn>
                <a:cxn ang="0">
                  <a:pos x="T12" y="T13"/>
                </a:cxn>
              </a:cxnLst>
              <a:rect l="0" t="0" r="r" b="b"/>
              <a:pathLst>
                <a:path w="77" h="546">
                  <a:moveTo>
                    <a:pt x="0" y="0"/>
                  </a:moveTo>
                  <a:lnTo>
                    <a:pt x="0" y="319"/>
                  </a:lnTo>
                  <a:lnTo>
                    <a:pt x="0" y="546"/>
                  </a:lnTo>
                  <a:lnTo>
                    <a:pt x="77" y="546"/>
                  </a:lnTo>
                  <a:lnTo>
                    <a:pt x="77" y="290"/>
                  </a:lnTo>
                  <a:lnTo>
                    <a:pt x="77" y="0"/>
                  </a:lnTo>
                  <a:lnTo>
                    <a:pt x="0" y="0"/>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41" name="Freeform 22"/>
            <p:cNvSpPr>
              <a:spLocks/>
            </p:cNvSpPr>
            <p:nvPr/>
          </p:nvSpPr>
          <p:spPr bwMode="auto">
            <a:xfrm>
              <a:off x="9303697" y="6137202"/>
              <a:ext cx="147260" cy="720798"/>
            </a:xfrm>
            <a:custGeom>
              <a:avLst/>
              <a:gdLst>
                <a:gd name="T0" fmla="*/ 0 w 76"/>
                <a:gd name="T1" fmla="*/ 0 h 372"/>
                <a:gd name="T2" fmla="*/ 0 w 76"/>
                <a:gd name="T3" fmla="*/ 74 h 372"/>
                <a:gd name="T4" fmla="*/ 0 w 76"/>
                <a:gd name="T5" fmla="*/ 372 h 372"/>
                <a:gd name="T6" fmla="*/ 76 w 76"/>
                <a:gd name="T7" fmla="*/ 372 h 372"/>
                <a:gd name="T8" fmla="*/ 76 w 76"/>
                <a:gd name="T9" fmla="*/ 43 h 372"/>
                <a:gd name="T10" fmla="*/ 76 w 76"/>
                <a:gd name="T11" fmla="*/ 0 h 372"/>
                <a:gd name="T12" fmla="*/ 0 w 76"/>
                <a:gd name="T13" fmla="*/ 0 h 372"/>
              </a:gdLst>
              <a:ahLst/>
              <a:cxnLst>
                <a:cxn ang="0">
                  <a:pos x="T0" y="T1"/>
                </a:cxn>
                <a:cxn ang="0">
                  <a:pos x="T2" y="T3"/>
                </a:cxn>
                <a:cxn ang="0">
                  <a:pos x="T4" y="T5"/>
                </a:cxn>
                <a:cxn ang="0">
                  <a:pos x="T6" y="T7"/>
                </a:cxn>
                <a:cxn ang="0">
                  <a:pos x="T8" y="T9"/>
                </a:cxn>
                <a:cxn ang="0">
                  <a:pos x="T10" y="T11"/>
                </a:cxn>
                <a:cxn ang="0">
                  <a:pos x="T12" y="T13"/>
                </a:cxn>
              </a:cxnLst>
              <a:rect l="0" t="0" r="r" b="b"/>
              <a:pathLst>
                <a:path w="76" h="372">
                  <a:moveTo>
                    <a:pt x="0" y="0"/>
                  </a:moveTo>
                  <a:lnTo>
                    <a:pt x="0" y="74"/>
                  </a:lnTo>
                  <a:lnTo>
                    <a:pt x="0" y="372"/>
                  </a:lnTo>
                  <a:lnTo>
                    <a:pt x="76" y="372"/>
                  </a:lnTo>
                  <a:lnTo>
                    <a:pt x="76" y="43"/>
                  </a:lnTo>
                  <a:lnTo>
                    <a:pt x="76" y="0"/>
                  </a:lnTo>
                  <a:lnTo>
                    <a:pt x="0" y="0"/>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42" name="Freeform 23"/>
            <p:cNvSpPr>
              <a:spLocks/>
            </p:cNvSpPr>
            <p:nvPr/>
          </p:nvSpPr>
          <p:spPr bwMode="auto">
            <a:xfrm>
              <a:off x="8236064" y="6499538"/>
              <a:ext cx="149197" cy="358461"/>
            </a:xfrm>
            <a:custGeom>
              <a:avLst/>
              <a:gdLst>
                <a:gd name="T0" fmla="*/ 0 w 77"/>
                <a:gd name="T1" fmla="*/ 0 h 185"/>
                <a:gd name="T2" fmla="*/ 0 w 77"/>
                <a:gd name="T3" fmla="*/ 104 h 185"/>
                <a:gd name="T4" fmla="*/ 0 w 77"/>
                <a:gd name="T5" fmla="*/ 185 h 185"/>
                <a:gd name="T6" fmla="*/ 77 w 77"/>
                <a:gd name="T7" fmla="*/ 185 h 185"/>
                <a:gd name="T8" fmla="*/ 77 w 77"/>
                <a:gd name="T9" fmla="*/ 73 h 185"/>
                <a:gd name="T10" fmla="*/ 77 w 77"/>
                <a:gd name="T11" fmla="*/ 0 h 185"/>
                <a:gd name="T12" fmla="*/ 0 w 77"/>
                <a:gd name="T13" fmla="*/ 0 h 185"/>
              </a:gdLst>
              <a:ahLst/>
              <a:cxnLst>
                <a:cxn ang="0">
                  <a:pos x="T0" y="T1"/>
                </a:cxn>
                <a:cxn ang="0">
                  <a:pos x="T2" y="T3"/>
                </a:cxn>
                <a:cxn ang="0">
                  <a:pos x="T4" y="T5"/>
                </a:cxn>
                <a:cxn ang="0">
                  <a:pos x="T6" y="T7"/>
                </a:cxn>
                <a:cxn ang="0">
                  <a:pos x="T8" y="T9"/>
                </a:cxn>
                <a:cxn ang="0">
                  <a:pos x="T10" y="T11"/>
                </a:cxn>
                <a:cxn ang="0">
                  <a:pos x="T12" y="T13"/>
                </a:cxn>
              </a:cxnLst>
              <a:rect l="0" t="0" r="r" b="b"/>
              <a:pathLst>
                <a:path w="77" h="185">
                  <a:moveTo>
                    <a:pt x="0" y="0"/>
                  </a:moveTo>
                  <a:lnTo>
                    <a:pt x="0" y="104"/>
                  </a:lnTo>
                  <a:lnTo>
                    <a:pt x="0" y="185"/>
                  </a:lnTo>
                  <a:lnTo>
                    <a:pt x="77" y="185"/>
                  </a:lnTo>
                  <a:lnTo>
                    <a:pt x="77" y="73"/>
                  </a:lnTo>
                  <a:lnTo>
                    <a:pt x="77" y="0"/>
                  </a:lnTo>
                  <a:lnTo>
                    <a:pt x="0"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43" name="Freeform 24"/>
            <p:cNvSpPr>
              <a:spLocks/>
            </p:cNvSpPr>
            <p:nvPr/>
          </p:nvSpPr>
          <p:spPr bwMode="auto">
            <a:xfrm>
              <a:off x="8416264" y="5910499"/>
              <a:ext cx="145321" cy="947500"/>
            </a:xfrm>
            <a:custGeom>
              <a:avLst/>
              <a:gdLst>
                <a:gd name="T0" fmla="*/ 0 w 75"/>
                <a:gd name="T1" fmla="*/ 0 h 489"/>
                <a:gd name="T2" fmla="*/ 0 w 75"/>
                <a:gd name="T3" fmla="*/ 371 h 489"/>
                <a:gd name="T4" fmla="*/ 0 w 75"/>
                <a:gd name="T5" fmla="*/ 489 h 489"/>
                <a:gd name="T6" fmla="*/ 75 w 75"/>
                <a:gd name="T7" fmla="*/ 489 h 489"/>
                <a:gd name="T8" fmla="*/ 75 w 75"/>
                <a:gd name="T9" fmla="*/ 341 h 489"/>
                <a:gd name="T10" fmla="*/ 75 w 75"/>
                <a:gd name="T11" fmla="*/ 0 h 489"/>
                <a:gd name="T12" fmla="*/ 0 w 75"/>
                <a:gd name="T13" fmla="*/ 0 h 489"/>
              </a:gdLst>
              <a:ahLst/>
              <a:cxnLst>
                <a:cxn ang="0">
                  <a:pos x="T0" y="T1"/>
                </a:cxn>
                <a:cxn ang="0">
                  <a:pos x="T2" y="T3"/>
                </a:cxn>
                <a:cxn ang="0">
                  <a:pos x="T4" y="T5"/>
                </a:cxn>
                <a:cxn ang="0">
                  <a:pos x="T6" y="T7"/>
                </a:cxn>
                <a:cxn ang="0">
                  <a:pos x="T8" y="T9"/>
                </a:cxn>
                <a:cxn ang="0">
                  <a:pos x="T10" y="T11"/>
                </a:cxn>
                <a:cxn ang="0">
                  <a:pos x="T12" y="T13"/>
                </a:cxn>
              </a:cxnLst>
              <a:rect l="0" t="0" r="r" b="b"/>
              <a:pathLst>
                <a:path w="75" h="489">
                  <a:moveTo>
                    <a:pt x="0" y="0"/>
                  </a:moveTo>
                  <a:lnTo>
                    <a:pt x="0" y="371"/>
                  </a:lnTo>
                  <a:lnTo>
                    <a:pt x="0" y="489"/>
                  </a:lnTo>
                  <a:lnTo>
                    <a:pt x="75" y="489"/>
                  </a:lnTo>
                  <a:lnTo>
                    <a:pt x="75" y="341"/>
                  </a:lnTo>
                  <a:lnTo>
                    <a:pt x="75" y="0"/>
                  </a:lnTo>
                  <a:lnTo>
                    <a:pt x="0"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spTree>
    <p:extLst>
      <p:ext uri="{BB962C8B-B14F-4D97-AF65-F5344CB8AC3E}">
        <p14:creationId xmlns:p14="http://schemas.microsoft.com/office/powerpoint/2010/main" val="1107962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FBA3FC3-430E-4482-8A8D-1A20C7051813}"/>
              </a:ext>
            </a:extLst>
          </p:cNvPr>
          <p:cNvSpPr>
            <a:spLocks noGrp="1"/>
          </p:cNvSpPr>
          <p:nvPr>
            <p:ph type="title"/>
          </p:nvPr>
        </p:nvSpPr>
        <p:spPr/>
        <p:txBody>
          <a:bodyPr/>
          <a:lstStyle/>
          <a:p>
            <a:r>
              <a:rPr lang="en-US" dirty="0"/>
              <a:t>Application Map</a:t>
            </a:r>
          </a:p>
        </p:txBody>
      </p:sp>
    </p:spTree>
    <p:extLst>
      <p:ext uri="{BB962C8B-B14F-4D97-AF65-F5344CB8AC3E}">
        <p14:creationId xmlns:p14="http://schemas.microsoft.com/office/powerpoint/2010/main" val="353717039"/>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640AC-0965-4B44-AEAD-BEBB0FBA57FF}"/>
              </a:ext>
            </a:extLst>
          </p:cNvPr>
          <p:cNvSpPr>
            <a:spLocks noGrp="1"/>
          </p:cNvSpPr>
          <p:nvPr>
            <p:ph type="title"/>
          </p:nvPr>
        </p:nvSpPr>
        <p:spPr/>
        <p:txBody>
          <a:bodyPr/>
          <a:lstStyle/>
          <a:p>
            <a:r>
              <a:rPr lang="en-US" dirty="0"/>
              <a:t>Application Map</a:t>
            </a:r>
          </a:p>
        </p:txBody>
      </p:sp>
      <p:sp>
        <p:nvSpPr>
          <p:cNvPr id="3" name="Text Placeholder 2">
            <a:extLst>
              <a:ext uri="{FF2B5EF4-FFF2-40B4-BE49-F238E27FC236}">
                <a16:creationId xmlns:a16="http://schemas.microsoft.com/office/drawing/2014/main" id="{B09AC8DF-26D1-4629-B0DD-87E11BF15303}"/>
              </a:ext>
            </a:extLst>
          </p:cNvPr>
          <p:cNvSpPr>
            <a:spLocks noGrp="1"/>
          </p:cNvSpPr>
          <p:nvPr>
            <p:ph type="body" sz="quarter" idx="10"/>
          </p:nvPr>
        </p:nvSpPr>
        <p:spPr/>
        <p:txBody>
          <a:bodyPr/>
          <a:lstStyle/>
          <a:p>
            <a:endParaRPr lang="en-US"/>
          </a:p>
        </p:txBody>
      </p:sp>
      <p:pic>
        <p:nvPicPr>
          <p:cNvPr id="6" name="Picture 5">
            <a:extLst>
              <a:ext uri="{FF2B5EF4-FFF2-40B4-BE49-F238E27FC236}">
                <a16:creationId xmlns:a16="http://schemas.microsoft.com/office/drawing/2014/main" id="{C66D31D1-04CE-4D19-883E-63B54075D780}"/>
              </a:ext>
            </a:extLst>
          </p:cNvPr>
          <p:cNvPicPr>
            <a:picLocks noChangeAspect="1"/>
          </p:cNvPicPr>
          <p:nvPr/>
        </p:nvPicPr>
        <p:blipFill>
          <a:blip r:embed="rId2"/>
          <a:stretch>
            <a:fillRect/>
          </a:stretch>
        </p:blipFill>
        <p:spPr>
          <a:xfrm>
            <a:off x="3566506" y="2491433"/>
            <a:ext cx="8320982" cy="3413736"/>
          </a:xfrm>
          <a:prstGeom prst="rect">
            <a:avLst/>
          </a:prstGeom>
        </p:spPr>
      </p:pic>
    </p:spTree>
    <p:extLst>
      <p:ext uri="{BB962C8B-B14F-4D97-AF65-F5344CB8AC3E}">
        <p14:creationId xmlns:p14="http://schemas.microsoft.com/office/powerpoint/2010/main" val="3368333646"/>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CB34B62-5877-42D6-A0E0-97717E70364E}"/>
              </a:ext>
            </a:extLst>
          </p:cNvPr>
          <p:cNvSpPr>
            <a:spLocks noGrp="1"/>
          </p:cNvSpPr>
          <p:nvPr>
            <p:ph type="title"/>
          </p:nvPr>
        </p:nvSpPr>
        <p:spPr/>
        <p:txBody>
          <a:bodyPr/>
          <a:lstStyle/>
          <a:p>
            <a:r>
              <a:rPr lang="en-US" dirty="0"/>
              <a:t>Telemetry</a:t>
            </a:r>
          </a:p>
        </p:txBody>
      </p:sp>
    </p:spTree>
    <p:extLst>
      <p:ext uri="{BB962C8B-B14F-4D97-AF65-F5344CB8AC3E}">
        <p14:creationId xmlns:p14="http://schemas.microsoft.com/office/powerpoint/2010/main" val="3116708685"/>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13C8E-5858-409D-BBD1-4142E5D92ABE}"/>
              </a:ext>
            </a:extLst>
          </p:cNvPr>
          <p:cNvSpPr>
            <a:spLocks noGrp="1"/>
          </p:cNvSpPr>
          <p:nvPr>
            <p:ph type="title"/>
          </p:nvPr>
        </p:nvSpPr>
        <p:spPr/>
        <p:txBody>
          <a:bodyPr/>
          <a:lstStyle/>
          <a:p>
            <a:r>
              <a:rPr lang="en-US" dirty="0"/>
              <a:t>Demographics and Statistics</a:t>
            </a:r>
          </a:p>
        </p:txBody>
      </p:sp>
      <p:sp>
        <p:nvSpPr>
          <p:cNvPr id="3" name="Text Placeholder 2">
            <a:extLst>
              <a:ext uri="{FF2B5EF4-FFF2-40B4-BE49-F238E27FC236}">
                <a16:creationId xmlns:a16="http://schemas.microsoft.com/office/drawing/2014/main" id="{E7F75A95-A36D-4710-8D80-FE16E5BAA578}"/>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4BCCEE06-52BF-48E7-A446-FAB700E8B857}"/>
              </a:ext>
            </a:extLst>
          </p:cNvPr>
          <p:cNvPicPr>
            <a:picLocks noChangeAspect="1"/>
          </p:cNvPicPr>
          <p:nvPr/>
        </p:nvPicPr>
        <p:blipFill>
          <a:blip r:embed="rId2"/>
          <a:stretch>
            <a:fillRect/>
          </a:stretch>
        </p:blipFill>
        <p:spPr>
          <a:xfrm>
            <a:off x="823336" y="2308555"/>
            <a:ext cx="10600689" cy="3281947"/>
          </a:xfrm>
          <a:prstGeom prst="rect">
            <a:avLst/>
          </a:prstGeom>
        </p:spPr>
      </p:pic>
    </p:spTree>
    <p:extLst>
      <p:ext uri="{BB962C8B-B14F-4D97-AF65-F5344CB8AC3E}">
        <p14:creationId xmlns:p14="http://schemas.microsoft.com/office/powerpoint/2010/main" val="34042978"/>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E2914-E362-47F2-8C04-DD7FBA126B67}"/>
              </a:ext>
            </a:extLst>
          </p:cNvPr>
          <p:cNvSpPr>
            <a:spLocks noGrp="1"/>
          </p:cNvSpPr>
          <p:nvPr>
            <p:ph type="title"/>
          </p:nvPr>
        </p:nvSpPr>
        <p:spPr/>
        <p:txBody>
          <a:bodyPr/>
          <a:lstStyle/>
          <a:p>
            <a:r>
              <a:rPr lang="en-US" dirty="0"/>
              <a:t>User, Sessions, Events</a:t>
            </a:r>
          </a:p>
        </p:txBody>
      </p:sp>
      <p:sp>
        <p:nvSpPr>
          <p:cNvPr id="3" name="Text Placeholder 2">
            <a:extLst>
              <a:ext uri="{FF2B5EF4-FFF2-40B4-BE49-F238E27FC236}">
                <a16:creationId xmlns:a16="http://schemas.microsoft.com/office/drawing/2014/main" id="{0D93B883-FAF7-41BE-BB32-7A8702EE48A3}"/>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AB852998-09E6-4580-A4FD-8A3F8A5B0A52}"/>
              </a:ext>
            </a:extLst>
          </p:cNvPr>
          <p:cNvPicPr>
            <a:picLocks noChangeAspect="1"/>
          </p:cNvPicPr>
          <p:nvPr/>
        </p:nvPicPr>
        <p:blipFill>
          <a:blip r:embed="rId3"/>
          <a:stretch>
            <a:fillRect/>
          </a:stretch>
        </p:blipFill>
        <p:spPr>
          <a:xfrm>
            <a:off x="2743555" y="1226311"/>
            <a:ext cx="8207517" cy="5317099"/>
          </a:xfrm>
          <a:prstGeom prst="rect">
            <a:avLst/>
          </a:prstGeom>
        </p:spPr>
      </p:pic>
    </p:spTree>
    <p:extLst>
      <p:ext uri="{BB962C8B-B14F-4D97-AF65-F5344CB8AC3E}">
        <p14:creationId xmlns:p14="http://schemas.microsoft.com/office/powerpoint/2010/main" val="3134775580"/>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Page Views</a:t>
            </a:r>
          </a:p>
        </p:txBody>
      </p:sp>
      <p:sp>
        <p:nvSpPr>
          <p:cNvPr id="3" name="Text Placeholder 2"/>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E3643D80-CF79-4884-B906-042FCDE4888B}"/>
              </a:ext>
            </a:extLst>
          </p:cNvPr>
          <p:cNvPicPr>
            <a:picLocks noChangeAspect="1"/>
          </p:cNvPicPr>
          <p:nvPr/>
        </p:nvPicPr>
        <p:blipFill>
          <a:blip r:embed="rId2"/>
          <a:stretch>
            <a:fillRect/>
          </a:stretch>
        </p:blipFill>
        <p:spPr>
          <a:xfrm>
            <a:off x="4938091" y="1119848"/>
            <a:ext cx="4844093" cy="5391686"/>
          </a:xfrm>
          <a:prstGeom prst="rect">
            <a:avLst/>
          </a:prstGeom>
        </p:spPr>
      </p:pic>
    </p:spTree>
    <p:extLst>
      <p:ext uri="{BB962C8B-B14F-4D97-AF65-F5344CB8AC3E}">
        <p14:creationId xmlns:p14="http://schemas.microsoft.com/office/powerpoint/2010/main" val="763270469"/>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458BD-CCDC-4624-A3CB-1137D2D036EA}"/>
              </a:ext>
            </a:extLst>
          </p:cNvPr>
          <p:cNvSpPr>
            <a:spLocks noGrp="1"/>
          </p:cNvSpPr>
          <p:nvPr>
            <p:ph type="title"/>
          </p:nvPr>
        </p:nvSpPr>
        <p:spPr/>
        <p:txBody>
          <a:bodyPr/>
          <a:lstStyle/>
          <a:p>
            <a:r>
              <a:rPr lang="en-US" dirty="0"/>
              <a:t>Retentions</a:t>
            </a:r>
          </a:p>
        </p:txBody>
      </p:sp>
      <p:sp>
        <p:nvSpPr>
          <p:cNvPr id="3" name="Text Placeholder 2">
            <a:extLst>
              <a:ext uri="{FF2B5EF4-FFF2-40B4-BE49-F238E27FC236}">
                <a16:creationId xmlns:a16="http://schemas.microsoft.com/office/drawing/2014/main" id="{B1830435-FD0B-4180-B93C-539E8BA03A0E}"/>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370C0877-35B7-4B33-9C70-C15880D70D99}"/>
              </a:ext>
            </a:extLst>
          </p:cNvPr>
          <p:cNvPicPr>
            <a:picLocks noChangeAspect="1"/>
          </p:cNvPicPr>
          <p:nvPr/>
        </p:nvPicPr>
        <p:blipFill>
          <a:blip r:embed="rId2"/>
          <a:stretch>
            <a:fillRect/>
          </a:stretch>
        </p:blipFill>
        <p:spPr>
          <a:xfrm>
            <a:off x="3292189" y="1485604"/>
            <a:ext cx="7593918" cy="4661307"/>
          </a:xfrm>
          <a:prstGeom prst="rect">
            <a:avLst/>
          </a:prstGeom>
        </p:spPr>
      </p:pic>
    </p:spTree>
    <p:extLst>
      <p:ext uri="{BB962C8B-B14F-4D97-AF65-F5344CB8AC3E}">
        <p14:creationId xmlns:p14="http://schemas.microsoft.com/office/powerpoint/2010/main" val="1797983978"/>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89175-A7E3-418A-81A4-CDFEE1453FC7}"/>
              </a:ext>
            </a:extLst>
          </p:cNvPr>
          <p:cNvSpPr>
            <a:spLocks noGrp="1"/>
          </p:cNvSpPr>
          <p:nvPr>
            <p:ph type="title"/>
          </p:nvPr>
        </p:nvSpPr>
        <p:spPr/>
        <p:txBody>
          <a:bodyPr/>
          <a:lstStyle/>
          <a:p>
            <a:r>
              <a:rPr lang="en-US" dirty="0"/>
              <a:t>User Flows</a:t>
            </a:r>
          </a:p>
        </p:txBody>
      </p:sp>
      <p:sp>
        <p:nvSpPr>
          <p:cNvPr id="3" name="Text Placeholder 2">
            <a:extLst>
              <a:ext uri="{FF2B5EF4-FFF2-40B4-BE49-F238E27FC236}">
                <a16:creationId xmlns:a16="http://schemas.microsoft.com/office/drawing/2014/main" id="{3202EAB8-3AF2-47FC-8F63-A66DE76A8172}"/>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E92B84BC-BA80-4001-AE68-C2C889D63498}"/>
              </a:ext>
            </a:extLst>
          </p:cNvPr>
          <p:cNvPicPr>
            <a:picLocks noChangeAspect="1"/>
          </p:cNvPicPr>
          <p:nvPr/>
        </p:nvPicPr>
        <p:blipFill>
          <a:blip r:embed="rId2"/>
          <a:stretch>
            <a:fillRect/>
          </a:stretch>
        </p:blipFill>
        <p:spPr>
          <a:xfrm>
            <a:off x="2103482" y="1251732"/>
            <a:ext cx="9240084" cy="5270619"/>
          </a:xfrm>
          <a:prstGeom prst="rect">
            <a:avLst/>
          </a:prstGeom>
        </p:spPr>
      </p:pic>
    </p:spTree>
    <p:extLst>
      <p:ext uri="{BB962C8B-B14F-4D97-AF65-F5344CB8AC3E}">
        <p14:creationId xmlns:p14="http://schemas.microsoft.com/office/powerpoint/2010/main" val="870590157"/>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7AFED9B-FF21-4E46-A420-FF1BE9566067}"/>
              </a:ext>
            </a:extLst>
          </p:cNvPr>
          <p:cNvSpPr>
            <a:spLocks noGrp="1"/>
          </p:cNvSpPr>
          <p:nvPr>
            <p:ph type="title"/>
          </p:nvPr>
        </p:nvSpPr>
        <p:spPr/>
        <p:txBody>
          <a:bodyPr/>
          <a:lstStyle/>
          <a:p>
            <a:r>
              <a:rPr lang="en-US" dirty="0"/>
              <a:t>Analytics</a:t>
            </a:r>
          </a:p>
        </p:txBody>
      </p:sp>
    </p:spTree>
    <p:extLst>
      <p:ext uri="{BB962C8B-B14F-4D97-AF65-F5344CB8AC3E}">
        <p14:creationId xmlns:p14="http://schemas.microsoft.com/office/powerpoint/2010/main" val="4204314968"/>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DEF0A-D64B-4A0A-B149-63AB4259B2F5}"/>
              </a:ext>
            </a:extLst>
          </p:cNvPr>
          <p:cNvSpPr>
            <a:spLocks noGrp="1"/>
          </p:cNvSpPr>
          <p:nvPr>
            <p:ph type="title"/>
          </p:nvPr>
        </p:nvSpPr>
        <p:spPr/>
        <p:txBody>
          <a:bodyPr/>
          <a:lstStyle/>
          <a:p>
            <a:r>
              <a:rPr lang="en-US" dirty="0"/>
              <a:t>Analytics</a:t>
            </a:r>
          </a:p>
        </p:txBody>
      </p:sp>
      <p:sp>
        <p:nvSpPr>
          <p:cNvPr id="3" name="Text Placeholder 2">
            <a:extLst>
              <a:ext uri="{FF2B5EF4-FFF2-40B4-BE49-F238E27FC236}">
                <a16:creationId xmlns:a16="http://schemas.microsoft.com/office/drawing/2014/main" id="{DBC6373F-C687-44CE-B55D-E7521AE11F73}"/>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517B51F5-B919-49E0-ACB8-9994DA636BBC}"/>
              </a:ext>
            </a:extLst>
          </p:cNvPr>
          <p:cNvPicPr>
            <a:picLocks noChangeAspect="1"/>
          </p:cNvPicPr>
          <p:nvPr/>
        </p:nvPicPr>
        <p:blipFill>
          <a:blip r:embed="rId2"/>
          <a:stretch>
            <a:fillRect/>
          </a:stretch>
        </p:blipFill>
        <p:spPr>
          <a:xfrm>
            <a:off x="4480896" y="754061"/>
            <a:ext cx="6667500" cy="5734050"/>
          </a:xfrm>
          <a:prstGeom prst="rect">
            <a:avLst/>
          </a:prstGeom>
        </p:spPr>
      </p:pic>
    </p:spTree>
    <p:extLst>
      <p:ext uri="{BB962C8B-B14F-4D97-AF65-F5344CB8AC3E}">
        <p14:creationId xmlns:p14="http://schemas.microsoft.com/office/powerpoint/2010/main" val="182862445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Intelligent APM: Detect, Triage &amp; Diagnose</a:t>
            </a:r>
          </a:p>
        </p:txBody>
      </p:sp>
      <p:sp>
        <p:nvSpPr>
          <p:cNvPr id="7" name="Content Placeholder 2"/>
          <p:cNvSpPr txBox="1">
            <a:spLocks/>
          </p:cNvSpPr>
          <p:nvPr/>
        </p:nvSpPr>
        <p:spPr>
          <a:xfrm>
            <a:off x="457579" y="1577042"/>
            <a:ext cx="7589437" cy="5212023"/>
          </a:xfrm>
        </p:spPr>
        <p:txBody>
          <a:bodyPr>
            <a:no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600" b="1" dirty="0">
                <a:solidFill>
                  <a:schemeClr val="accent1"/>
                </a:solidFill>
              </a:rPr>
              <a:t>Detect </a:t>
            </a:r>
          </a:p>
          <a:p>
            <a:pPr marL="466298" lvl="1" indent="0">
              <a:buFont typeface="Arial" pitchFamily="34" charset="0"/>
              <a:buNone/>
            </a:pPr>
            <a:r>
              <a:rPr lang="en-US" b="1" dirty="0">
                <a:latin typeface="+mj-lt"/>
              </a:rPr>
              <a:t>Proactive alerts, dashboards and </a:t>
            </a:r>
            <a:br>
              <a:rPr lang="en-US" b="1" dirty="0">
                <a:latin typeface="+mj-lt"/>
              </a:rPr>
            </a:br>
            <a:r>
              <a:rPr lang="en-US" b="1" dirty="0">
                <a:latin typeface="+mj-lt"/>
              </a:rPr>
              <a:t>live metrics stream</a:t>
            </a:r>
          </a:p>
          <a:p>
            <a:pPr marL="0" indent="0">
              <a:buNone/>
            </a:pPr>
            <a:r>
              <a:rPr lang="en-US" sz="3600" b="1" dirty="0">
                <a:solidFill>
                  <a:schemeClr val="accent1"/>
                </a:solidFill>
              </a:rPr>
              <a:t>Triage </a:t>
            </a:r>
          </a:p>
          <a:p>
            <a:pPr marL="466298" lvl="1" indent="0">
              <a:buFont typeface="Arial" pitchFamily="34" charset="0"/>
              <a:buNone/>
            </a:pPr>
            <a:r>
              <a:rPr lang="en-US" b="1" dirty="0">
                <a:latin typeface="+mj-lt"/>
              </a:rPr>
              <a:t>Application map and real user impact</a:t>
            </a:r>
          </a:p>
          <a:p>
            <a:pPr marL="0" indent="0">
              <a:buNone/>
            </a:pPr>
            <a:r>
              <a:rPr lang="en-US" sz="3600" b="1" dirty="0">
                <a:solidFill>
                  <a:schemeClr val="accent1"/>
                </a:solidFill>
              </a:rPr>
              <a:t>Diagnose </a:t>
            </a:r>
          </a:p>
          <a:p>
            <a:pPr marL="466298" lvl="1" indent="0">
              <a:buFont typeface="Arial" pitchFamily="34" charset="0"/>
              <a:buNone/>
            </a:pPr>
            <a:r>
              <a:rPr lang="en-US" b="1" dirty="0">
                <a:latin typeface="+mj-lt"/>
              </a:rPr>
              <a:t>Exceptions, performance issues, dependency </a:t>
            </a:r>
            <a:br>
              <a:rPr lang="en-US" b="1" dirty="0">
                <a:latin typeface="+mj-lt"/>
              </a:rPr>
            </a:br>
            <a:r>
              <a:rPr lang="en-US" b="1" dirty="0">
                <a:latin typeface="+mj-lt"/>
              </a:rPr>
              <a:t>failures and Azure role lifecycle issues</a:t>
            </a:r>
          </a:p>
          <a:p>
            <a:pPr marL="0" indent="0">
              <a:buNone/>
            </a:pPr>
            <a:r>
              <a:rPr lang="en-US" sz="3600" b="1" dirty="0">
                <a:solidFill>
                  <a:schemeClr val="accent1"/>
                </a:solidFill>
              </a:rPr>
              <a:t>Operationalize</a:t>
            </a:r>
          </a:p>
          <a:p>
            <a:pPr marL="466298" lvl="1" indent="0">
              <a:buNone/>
            </a:pPr>
            <a:r>
              <a:rPr lang="en-US" b="1" dirty="0">
                <a:latin typeface="+mj-lt"/>
              </a:rPr>
              <a:t>Alerts based on metrics/events/APM data with Webhooks support</a:t>
            </a:r>
          </a:p>
        </p:txBody>
      </p:sp>
      <p:pic>
        <p:nvPicPr>
          <p:cNvPr id="2" name="Picture 1"/>
          <p:cNvPicPr>
            <a:picLocks noChangeAspect="1"/>
          </p:cNvPicPr>
          <p:nvPr/>
        </p:nvPicPr>
        <p:blipFill rotWithShape="1">
          <a:blip r:embed="rId3"/>
          <a:srcRect l="1970" t="7300" r="62470" b="50000"/>
          <a:stretch/>
        </p:blipFill>
        <p:spPr>
          <a:xfrm>
            <a:off x="8047017" y="4685969"/>
            <a:ext cx="3432311" cy="2218621"/>
          </a:xfrm>
          <a:prstGeom prst="rect">
            <a:avLst/>
          </a:prstGeom>
        </p:spPr>
      </p:pic>
      <p:pic>
        <p:nvPicPr>
          <p:cNvPr id="1026" name="Picture 3" descr="image001"/>
          <p:cNvPicPr>
            <a:picLocks noChangeAspect="1" noChangeArrowheads="1"/>
          </p:cNvPicPr>
          <p:nvPr/>
        </p:nvPicPr>
        <p:blipFill rotWithShape="1">
          <a:blip r:embed="rId4">
            <a:extLst>
              <a:ext uri="{28A0092B-C50C-407E-A947-70E740481C1C}">
                <a14:useLocalDpi xmlns:a14="http://schemas.microsoft.com/office/drawing/2010/main" val="0"/>
              </a:ext>
            </a:extLst>
          </a:blip>
          <a:srcRect r="15463"/>
          <a:stretch/>
        </p:blipFill>
        <p:spPr bwMode="auto">
          <a:xfrm>
            <a:off x="6995000" y="1037087"/>
            <a:ext cx="5169202" cy="3533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724555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anim calcmode="lin" valueType="num">
                                      <p:cBhvr additive="base">
                                        <p:cTn id="11"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7">
                                            <p:txEl>
                                              <p:pRg st="1" end="1"/>
                                            </p:txEl>
                                          </p:spTgt>
                                        </p:tgtEl>
                                        <p:attrNameLst>
                                          <p:attrName>ppt_y</p:attrName>
                                        </p:attrNameLst>
                                      </p:cBhvr>
                                      <p:tavLst>
                                        <p:tav tm="0">
                                          <p:val>
                                            <p:strVal val="1+#ppt_h/2"/>
                                          </p:val>
                                        </p:tav>
                                        <p:tav tm="100000">
                                          <p:val>
                                            <p:strVal val="#ppt_y"/>
                                          </p:val>
                                        </p:tav>
                                      </p:tavLst>
                                    </p:anim>
                                  </p:childTnLst>
                                </p:cTn>
                              </p:par>
                              <p:par>
                                <p:cTn id="13" presetID="1" presetClass="entr" presetSubtype="0" fill="hold" nodeType="withEffect">
                                  <p:stCondLst>
                                    <p:cond delay="0"/>
                                  </p:stCondLst>
                                  <p:childTnLst>
                                    <p:set>
                                      <p:cBhvr>
                                        <p:cTn id="14" dur="1" fill="hold">
                                          <p:stCondLst>
                                            <p:cond delay="0"/>
                                          </p:stCondLst>
                                        </p:cTn>
                                        <p:tgtEl>
                                          <p:spTgt spid="102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 calcmode="lin" valueType="num">
                                      <p:cBhvr additive="base">
                                        <p:cTn id="19"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
                                            <p:txEl>
                                              <p:pRg st="3" end="3"/>
                                            </p:txEl>
                                          </p:spTgt>
                                        </p:tgtEl>
                                        <p:attrNameLst>
                                          <p:attrName>style.visibility</p:attrName>
                                        </p:attrNameLst>
                                      </p:cBhvr>
                                      <p:to>
                                        <p:strVal val="visible"/>
                                      </p:to>
                                    </p:set>
                                    <p:anim calcmode="lin" valueType="num">
                                      <p:cBhvr additive="base">
                                        <p:cTn id="23"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7">
                                            <p:txEl>
                                              <p:pRg st="3" end="3"/>
                                            </p:txEl>
                                          </p:spTgt>
                                        </p:tgtEl>
                                        <p:attrNameLst>
                                          <p:attrName>ppt_y</p:attrName>
                                        </p:attrNameLst>
                                      </p:cBhvr>
                                      <p:tavLst>
                                        <p:tav tm="0">
                                          <p:val>
                                            <p:strVal val="1+#ppt_h/2"/>
                                          </p:val>
                                        </p:tav>
                                        <p:tav tm="100000">
                                          <p:val>
                                            <p:strVal val="#ppt_y"/>
                                          </p:val>
                                        </p:tav>
                                      </p:tavLst>
                                    </p:anim>
                                  </p:childTnLst>
                                </p:cTn>
                              </p:par>
                              <p:par>
                                <p:cTn id="25" presetID="1" presetClass="entr" presetSubtype="0" fill="hold" nodeType="withEffect">
                                  <p:stCondLst>
                                    <p:cond delay="0"/>
                                  </p:stCondLst>
                                  <p:childTnLst>
                                    <p:set>
                                      <p:cBhvr>
                                        <p:cTn id="26" dur="1" fill="hold">
                                          <p:stCondLst>
                                            <p:cond delay="0"/>
                                          </p:stCondLst>
                                        </p:cTn>
                                        <p:tgtEl>
                                          <p:spTgt spid="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7">
                                            <p:txEl>
                                              <p:pRg st="4" end="4"/>
                                            </p:txEl>
                                          </p:spTgt>
                                        </p:tgtEl>
                                        <p:attrNameLst>
                                          <p:attrName>style.visibility</p:attrName>
                                        </p:attrNameLst>
                                      </p:cBhvr>
                                      <p:to>
                                        <p:strVal val="visible"/>
                                      </p:to>
                                    </p:set>
                                    <p:anim calcmode="lin" valueType="num">
                                      <p:cBhvr additive="base">
                                        <p:cTn id="31"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7">
                                            <p:txEl>
                                              <p:pRg st="4" end="4"/>
                                            </p:txEl>
                                          </p:spTgt>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7">
                                            <p:txEl>
                                              <p:pRg st="5" end="5"/>
                                            </p:txEl>
                                          </p:spTgt>
                                        </p:tgtEl>
                                        <p:attrNameLst>
                                          <p:attrName>style.visibility</p:attrName>
                                        </p:attrNameLst>
                                      </p:cBhvr>
                                      <p:to>
                                        <p:strVal val="visible"/>
                                      </p:to>
                                    </p:set>
                                    <p:anim calcmode="lin" valueType="num">
                                      <p:cBhvr additive="base">
                                        <p:cTn id="35" dur="500" fill="hold"/>
                                        <p:tgtEl>
                                          <p:spTgt spid="7">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7">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7">
                                            <p:txEl>
                                              <p:pRg st="6" end="6"/>
                                            </p:txEl>
                                          </p:spTgt>
                                        </p:tgtEl>
                                        <p:attrNameLst>
                                          <p:attrName>style.visibility</p:attrName>
                                        </p:attrNameLst>
                                      </p:cBhvr>
                                      <p:to>
                                        <p:strVal val="visible"/>
                                      </p:to>
                                    </p:set>
                                    <p:anim calcmode="lin" valueType="num">
                                      <p:cBhvr additive="base">
                                        <p:cTn id="41" dur="500" fill="hold"/>
                                        <p:tgtEl>
                                          <p:spTgt spid="7">
                                            <p:txEl>
                                              <p:pRg st="6" end="6"/>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7">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questions you might have…</a:t>
            </a:r>
          </a:p>
        </p:txBody>
      </p:sp>
      <p:sp>
        <p:nvSpPr>
          <p:cNvPr id="3" name="Text Placeholder 2"/>
          <p:cNvSpPr>
            <a:spLocks noGrp="1"/>
          </p:cNvSpPr>
          <p:nvPr>
            <p:ph type="body" sz="quarter" idx="10"/>
          </p:nvPr>
        </p:nvSpPr>
        <p:spPr>
          <a:xfrm>
            <a:off x="274638" y="1212850"/>
            <a:ext cx="11887200" cy="3752566"/>
          </a:xfrm>
        </p:spPr>
        <p:txBody>
          <a:bodyPr/>
          <a:lstStyle/>
          <a:p>
            <a:pPr lvl="0" defTabSz="932563">
              <a:spcBef>
                <a:spcPts val="900"/>
              </a:spcBef>
              <a:defRPr/>
            </a:pPr>
            <a:r>
              <a:rPr lang="en-US" sz="3599" dirty="0">
                <a:solidFill>
                  <a:schemeClr val="accent1"/>
                </a:solidFill>
              </a:rPr>
              <a:t>Privacy &amp; Security</a:t>
            </a:r>
          </a:p>
          <a:p>
            <a:pPr lvl="0" defTabSz="932563">
              <a:spcBef>
                <a:spcPts val="900"/>
              </a:spcBef>
              <a:defRPr/>
            </a:pPr>
            <a:r>
              <a:rPr lang="en-US" sz="3599" dirty="0">
                <a:solidFill>
                  <a:schemeClr val="accent1"/>
                </a:solidFill>
              </a:rPr>
              <a:t>Data storage</a:t>
            </a:r>
          </a:p>
          <a:p>
            <a:pPr lvl="0" defTabSz="932563">
              <a:spcBef>
                <a:spcPts val="900"/>
              </a:spcBef>
              <a:defRPr/>
            </a:pPr>
            <a:r>
              <a:rPr lang="en-US" sz="3599" dirty="0">
                <a:solidFill>
                  <a:schemeClr val="accent1"/>
                </a:solidFill>
              </a:rPr>
              <a:t>Performance impact</a:t>
            </a:r>
          </a:p>
          <a:p>
            <a:pPr lvl="0" defTabSz="932563">
              <a:spcBef>
                <a:spcPts val="900"/>
              </a:spcBef>
              <a:defRPr/>
            </a:pPr>
            <a:r>
              <a:rPr lang="en-US" sz="3599" dirty="0">
                <a:solidFill>
                  <a:schemeClr val="accent1"/>
                </a:solidFill>
              </a:rPr>
              <a:t>Customer support</a:t>
            </a:r>
          </a:p>
          <a:p>
            <a:pPr lvl="0" defTabSz="932563">
              <a:spcBef>
                <a:spcPts val="900"/>
              </a:spcBef>
              <a:defRPr/>
            </a:pPr>
            <a:endParaRPr lang="en-US" sz="3599" dirty="0">
              <a:solidFill>
                <a:schemeClr val="tx1"/>
              </a:solidFill>
            </a:endParaRPr>
          </a:p>
          <a:p>
            <a:pPr lvl="0" defTabSz="932563">
              <a:spcBef>
                <a:spcPts val="900"/>
              </a:spcBef>
              <a:defRPr/>
            </a:pPr>
            <a:r>
              <a:rPr lang="en-US" sz="3599" dirty="0">
                <a:solidFill>
                  <a:schemeClr val="tx1"/>
                </a:solidFill>
              </a:rPr>
              <a:t>And … it’s </a:t>
            </a:r>
            <a:r>
              <a:rPr lang="en-US" sz="3599" dirty="0">
                <a:solidFill>
                  <a:schemeClr val="accent1"/>
                </a:solidFill>
              </a:rPr>
              <a:t>FREE</a:t>
            </a:r>
            <a:r>
              <a:rPr lang="en-US" sz="3599" dirty="0">
                <a:solidFill>
                  <a:schemeClr val="tx1"/>
                </a:solidFill>
              </a:rPr>
              <a:t> to get started!</a:t>
            </a:r>
          </a:p>
        </p:txBody>
      </p:sp>
    </p:spTree>
    <p:extLst>
      <p:ext uri="{BB962C8B-B14F-4D97-AF65-F5344CB8AC3E}">
        <p14:creationId xmlns:p14="http://schemas.microsoft.com/office/powerpoint/2010/main" val="4242456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9BDD10F-F776-48AB-8597-90D5AECAD7CA}"/>
              </a:ext>
            </a:extLst>
          </p:cNvPr>
          <p:cNvSpPr>
            <a:spLocks noGrp="1"/>
          </p:cNvSpPr>
          <p:nvPr>
            <p:ph type="title"/>
          </p:nvPr>
        </p:nvSpPr>
        <p:spPr/>
        <p:txBody>
          <a:bodyPr/>
          <a:lstStyle/>
          <a:p>
            <a:r>
              <a:rPr lang="en-US" dirty="0"/>
              <a:t>Thank you!</a:t>
            </a:r>
          </a:p>
        </p:txBody>
      </p:sp>
      <p:sp>
        <p:nvSpPr>
          <p:cNvPr id="5" name="Text Placeholder 4">
            <a:extLst>
              <a:ext uri="{FF2B5EF4-FFF2-40B4-BE49-F238E27FC236}">
                <a16:creationId xmlns:a16="http://schemas.microsoft.com/office/drawing/2014/main" id="{D739F0C4-7761-456C-A8B2-3172222EED04}"/>
              </a:ext>
            </a:extLst>
          </p:cNvPr>
          <p:cNvSpPr>
            <a:spLocks noGrp="1"/>
          </p:cNvSpPr>
          <p:nvPr>
            <p:ph type="body" sz="quarter" idx="12"/>
          </p:nvPr>
        </p:nvSpPr>
        <p:spPr>
          <a:xfrm>
            <a:off x="274701" y="3954464"/>
            <a:ext cx="10058337" cy="1828007"/>
          </a:xfrm>
        </p:spPr>
        <p:txBody>
          <a:bodyPr/>
          <a:lstStyle/>
          <a:p>
            <a:r>
              <a:rPr lang="en-US" dirty="0"/>
              <a:t>Martin Kulov</a:t>
            </a:r>
          </a:p>
          <a:p>
            <a:r>
              <a:rPr lang="en-US" dirty="0"/>
              <a:t>martin@kulov.net</a:t>
            </a:r>
          </a:p>
        </p:txBody>
      </p:sp>
      <p:sp>
        <p:nvSpPr>
          <p:cNvPr id="6" name="Text Placeholder 5">
            <a:extLst>
              <a:ext uri="{FF2B5EF4-FFF2-40B4-BE49-F238E27FC236}">
                <a16:creationId xmlns:a16="http://schemas.microsoft.com/office/drawing/2014/main" id="{8A85F5A3-AC1F-46A7-8070-D699EF200F8A}"/>
              </a:ext>
            </a:extLst>
          </p:cNvPr>
          <p:cNvSpPr>
            <a:spLocks noGrp="1"/>
          </p:cNvSpPr>
          <p:nvPr>
            <p:ph type="body" sz="quarter" idx="13"/>
          </p:nvPr>
        </p:nvSpPr>
        <p:spPr/>
        <p:txBody>
          <a:bodyPr/>
          <a:lstStyle/>
          <a:p>
            <a:endParaRPr lang="en-US" dirty="0"/>
          </a:p>
        </p:txBody>
      </p:sp>
    </p:spTree>
    <p:extLst>
      <p:ext uri="{BB962C8B-B14F-4D97-AF65-F5344CB8AC3E}">
        <p14:creationId xmlns:p14="http://schemas.microsoft.com/office/powerpoint/2010/main" val="3575595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Ad-hoc queries and interactive analytics</a:t>
            </a:r>
          </a:p>
        </p:txBody>
      </p:sp>
      <p:sp>
        <p:nvSpPr>
          <p:cNvPr id="3" name="Text Placeholder 2"/>
          <p:cNvSpPr>
            <a:spLocks noGrp="1"/>
          </p:cNvSpPr>
          <p:nvPr>
            <p:ph type="body" sz="quarter" idx="10"/>
          </p:nvPr>
        </p:nvSpPr>
        <p:spPr>
          <a:xfrm>
            <a:off x="274638" y="1212850"/>
            <a:ext cx="6126477" cy="4847481"/>
          </a:xfrm>
        </p:spPr>
        <p:txBody>
          <a:bodyPr/>
          <a:lstStyle/>
          <a:p>
            <a:pPr marL="571500" lvl="0" indent="-571500" defTabSz="932563">
              <a:spcBef>
                <a:spcPts val="900"/>
              </a:spcBef>
              <a:buClr>
                <a:schemeClr val="tx1"/>
              </a:buClr>
              <a:buFont typeface="Arial" panose="020B0604020202020204" pitchFamily="34" charset="0"/>
              <a:buChar char="•"/>
              <a:defRPr/>
            </a:pPr>
            <a:r>
              <a:rPr lang="en-US" sz="3200" spc="-20" dirty="0">
                <a:solidFill>
                  <a:schemeClr val="accent1"/>
                </a:solidFill>
              </a:rPr>
              <a:t>Diagnosing across app stack</a:t>
            </a:r>
            <a:r>
              <a:rPr lang="en-US" sz="3200" spc="-20" dirty="0">
                <a:solidFill>
                  <a:srgbClr val="FFFFFF"/>
                </a:solidFill>
              </a:rPr>
              <a:t> is hard unless </a:t>
            </a:r>
            <a:r>
              <a:rPr lang="en-US" sz="3200" dirty="0">
                <a:solidFill>
                  <a:srgbClr val="FFFFFF"/>
                </a:solidFill>
              </a:rPr>
              <a:t>various perspectives connected</a:t>
            </a:r>
          </a:p>
          <a:p>
            <a:pPr marL="571500" lvl="0" indent="-571500" defTabSz="932563">
              <a:spcBef>
                <a:spcPts val="900"/>
              </a:spcBef>
              <a:buClr>
                <a:schemeClr val="tx1"/>
              </a:buClr>
              <a:buFont typeface="Arial" panose="020B0604020202020204" pitchFamily="34" charset="0"/>
              <a:buChar char="•"/>
              <a:defRPr/>
            </a:pPr>
            <a:r>
              <a:rPr lang="en-US" sz="3200" spc="-10" dirty="0">
                <a:solidFill>
                  <a:srgbClr val="FFFFFF"/>
                </a:solidFill>
              </a:rPr>
              <a:t>New and powerful </a:t>
            </a:r>
            <a:r>
              <a:rPr lang="en-US" sz="3200" spc="-10" dirty="0">
                <a:solidFill>
                  <a:schemeClr val="accent1"/>
                </a:solidFill>
              </a:rPr>
              <a:t>big data query engine</a:t>
            </a:r>
            <a:r>
              <a:rPr lang="en-US" sz="3200" spc="-10" dirty="0">
                <a:solidFill>
                  <a:srgbClr val="FFFFFF"/>
                </a:solidFill>
              </a:rPr>
              <a:t> for all your </a:t>
            </a:r>
            <a:r>
              <a:rPr lang="en-US" sz="3200" dirty="0">
                <a:solidFill>
                  <a:srgbClr val="FFFFFF"/>
                </a:solidFill>
              </a:rPr>
              <a:t>app telemetry and root-cause analysis</a:t>
            </a:r>
          </a:p>
          <a:p>
            <a:pPr marL="571500" lvl="0" indent="-571500" defTabSz="932563">
              <a:spcBef>
                <a:spcPts val="900"/>
              </a:spcBef>
              <a:buClr>
                <a:schemeClr val="tx1"/>
              </a:buClr>
              <a:buFont typeface="Arial" panose="020B0604020202020204" pitchFamily="34" charset="0"/>
              <a:buChar char="•"/>
              <a:defRPr/>
            </a:pPr>
            <a:r>
              <a:rPr lang="en-US" sz="3200" spc="40" dirty="0">
                <a:solidFill>
                  <a:schemeClr val="accent1"/>
                </a:solidFill>
              </a:rPr>
              <a:t>Ad-hoc queries and full-text search</a:t>
            </a:r>
            <a:r>
              <a:rPr lang="en-US" sz="3200" spc="40" dirty="0">
                <a:solidFill>
                  <a:srgbClr val="FFFFFF"/>
                </a:solidFill>
              </a:rPr>
              <a:t> helps </a:t>
            </a:r>
            <a:r>
              <a:rPr lang="en-US" sz="3200" dirty="0">
                <a:solidFill>
                  <a:srgbClr val="FFFFFF"/>
                </a:solidFill>
              </a:rPr>
              <a:t>answer tough questions instantly</a:t>
            </a:r>
          </a:p>
        </p:txBody>
      </p:sp>
      <p:pic>
        <p:nvPicPr>
          <p:cNvPr id="4" name="Picture 3"/>
          <p:cNvPicPr/>
          <p:nvPr/>
        </p:nvPicPr>
        <p:blipFill>
          <a:blip r:embed="rId3" cstate="print">
            <a:extLst>
              <a:ext uri="{28A0092B-C50C-407E-A947-70E740481C1C}">
                <a14:useLocalDpi xmlns:a14="http://schemas.microsoft.com/office/drawing/2010/main" val="0"/>
              </a:ext>
            </a:extLst>
          </a:blip>
          <a:stretch>
            <a:fillRect/>
          </a:stretch>
        </p:blipFill>
        <p:spPr>
          <a:xfrm>
            <a:off x="6237196" y="1394165"/>
            <a:ext cx="6090927" cy="4013691"/>
          </a:xfrm>
          <a:prstGeom prst="rect">
            <a:avLst/>
          </a:prstGeom>
        </p:spPr>
      </p:pic>
    </p:spTree>
    <p:extLst>
      <p:ext uri="{BB962C8B-B14F-4D97-AF65-F5344CB8AC3E}">
        <p14:creationId xmlns:p14="http://schemas.microsoft.com/office/powerpoint/2010/main" val="2245129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Powerful query language</a:t>
            </a:r>
          </a:p>
        </p:txBody>
      </p:sp>
      <p:sp>
        <p:nvSpPr>
          <p:cNvPr id="3" name="Text Placeholder 2"/>
          <p:cNvSpPr>
            <a:spLocks noGrp="1"/>
          </p:cNvSpPr>
          <p:nvPr>
            <p:ph type="body" sz="quarter" idx="10"/>
          </p:nvPr>
        </p:nvSpPr>
        <p:spPr>
          <a:xfrm>
            <a:off x="274639" y="1342195"/>
            <a:ext cx="7406623" cy="4191917"/>
          </a:xfrm>
        </p:spPr>
        <p:txBody>
          <a:bodyPr/>
          <a:lstStyle/>
          <a:p>
            <a:pPr marL="571500" lvl="0" indent="-571500" defTabSz="932563">
              <a:spcBef>
                <a:spcPts val="1200"/>
              </a:spcBef>
              <a:buFont typeface="Arial" panose="020B0604020202020204" pitchFamily="34" charset="0"/>
              <a:buChar char="•"/>
              <a:defRPr/>
            </a:pPr>
            <a:r>
              <a:rPr lang="en-US" sz="3200" spc="-50" dirty="0">
                <a:solidFill>
                  <a:schemeClr val="accent1"/>
                </a:solidFill>
              </a:rPr>
              <a:t>Simple, powerful SQL like language</a:t>
            </a:r>
            <a:br>
              <a:rPr lang="en-US" sz="3200" dirty="0">
                <a:solidFill>
                  <a:schemeClr val="tx1"/>
                </a:solidFill>
              </a:rPr>
            </a:br>
            <a:r>
              <a:rPr lang="en-US" sz="3200" spc="40" dirty="0">
                <a:solidFill>
                  <a:schemeClr val="tx1"/>
                </a:solidFill>
              </a:rPr>
              <a:t>much easier for complex queries</a:t>
            </a:r>
          </a:p>
          <a:p>
            <a:pPr marL="571500" lvl="0" indent="-571500" defTabSz="932563">
              <a:spcBef>
                <a:spcPts val="1200"/>
              </a:spcBef>
              <a:buFont typeface="Arial" panose="020B0604020202020204" pitchFamily="34" charset="0"/>
              <a:buChar char="•"/>
              <a:defRPr/>
            </a:pPr>
            <a:r>
              <a:rPr lang="en-US" sz="3200" spc="-60" dirty="0">
                <a:solidFill>
                  <a:schemeClr val="accent1"/>
                </a:solidFill>
              </a:rPr>
              <a:t>Filter, join and correlate data</a:t>
            </a:r>
            <a:r>
              <a:rPr lang="en-US" sz="3200" spc="-60" dirty="0">
                <a:solidFill>
                  <a:schemeClr val="tx1"/>
                </a:solidFill>
              </a:rPr>
              <a:t> to gain </a:t>
            </a:r>
            <a:r>
              <a:rPr lang="en-US" sz="3200" spc="80" dirty="0">
                <a:solidFill>
                  <a:schemeClr val="tx1"/>
                </a:solidFill>
              </a:rPr>
              <a:t>performance &amp; usage insights</a:t>
            </a:r>
          </a:p>
          <a:p>
            <a:pPr marL="571500" lvl="0" indent="-571500" defTabSz="932563">
              <a:spcBef>
                <a:spcPts val="1200"/>
              </a:spcBef>
              <a:buFont typeface="Arial" panose="020B0604020202020204" pitchFamily="34" charset="0"/>
              <a:buChar char="•"/>
              <a:defRPr/>
            </a:pPr>
            <a:r>
              <a:rPr lang="en-US" sz="3200" spc="80" dirty="0">
                <a:solidFill>
                  <a:srgbClr val="FFFFFF"/>
                </a:solidFill>
              </a:rPr>
              <a:t>Extract and extend your data to</a:t>
            </a:r>
            <a:br>
              <a:rPr lang="en-US" sz="3200" spc="80" dirty="0">
                <a:solidFill>
                  <a:srgbClr val="FFFFFF"/>
                </a:solidFill>
              </a:rPr>
            </a:br>
            <a:r>
              <a:rPr lang="en-US" sz="3200" spc="70" dirty="0">
                <a:solidFill>
                  <a:srgbClr val="FFFFFF"/>
                </a:solidFill>
              </a:rPr>
              <a:t>create new </a:t>
            </a:r>
            <a:r>
              <a:rPr lang="en-US" sz="3200" spc="70" dirty="0">
                <a:solidFill>
                  <a:schemeClr val="accent1"/>
                </a:solidFill>
              </a:rPr>
              <a:t>calculated data fields</a:t>
            </a:r>
          </a:p>
          <a:p>
            <a:pPr marL="571500" lvl="0" indent="-571500" defTabSz="932563">
              <a:spcBef>
                <a:spcPts val="1200"/>
              </a:spcBef>
              <a:buFont typeface="Arial" panose="020B0604020202020204" pitchFamily="34" charset="0"/>
              <a:buChar char="•"/>
              <a:defRPr/>
            </a:pPr>
            <a:r>
              <a:rPr lang="en-US" sz="3200" spc="40" dirty="0">
                <a:solidFill>
                  <a:srgbClr val="FFFFFF"/>
                </a:solidFill>
              </a:rPr>
              <a:t>Generate statistical aggregations</a:t>
            </a:r>
            <a:br>
              <a:rPr lang="en-US" sz="3200" spc="40" dirty="0">
                <a:solidFill>
                  <a:srgbClr val="FFFFFF"/>
                </a:solidFill>
              </a:rPr>
            </a:br>
            <a:r>
              <a:rPr lang="en-US" sz="3200" spc="-80" dirty="0">
                <a:solidFill>
                  <a:srgbClr val="FFFFFF"/>
                </a:solidFill>
              </a:rPr>
              <a:t>and </a:t>
            </a:r>
            <a:r>
              <a:rPr lang="en-US" sz="3200" spc="-80" dirty="0">
                <a:solidFill>
                  <a:schemeClr val="accent1"/>
                </a:solidFill>
              </a:rPr>
              <a:t>powerful visualizations</a:t>
            </a:r>
            <a:r>
              <a:rPr lang="en-US" sz="3200" spc="-80" dirty="0">
                <a:solidFill>
                  <a:srgbClr val="FFFFFF"/>
                </a:solidFill>
              </a:rPr>
              <a:t> instantly</a:t>
            </a:r>
          </a:p>
        </p:txBody>
      </p:sp>
      <p:grpSp>
        <p:nvGrpSpPr>
          <p:cNvPr id="6" name="Group 5"/>
          <p:cNvGrpSpPr/>
          <p:nvPr/>
        </p:nvGrpSpPr>
        <p:grpSpPr>
          <a:xfrm>
            <a:off x="7600216" y="699876"/>
            <a:ext cx="4666139" cy="6126413"/>
            <a:chOff x="7600216" y="699876"/>
            <a:chExt cx="4666139" cy="6126413"/>
          </a:xfrm>
        </p:grpSpPr>
        <p:sp>
          <p:nvSpPr>
            <p:cNvPr id="4" name="Rectangle 3"/>
            <p:cNvSpPr/>
            <p:nvPr/>
          </p:nvSpPr>
          <p:spPr bwMode="auto">
            <a:xfrm>
              <a:off x="8333705" y="699876"/>
              <a:ext cx="3932650" cy="2011658"/>
            </a:xfrm>
            <a:prstGeom prst="rect">
              <a:avLst/>
            </a:prstGeom>
            <a:solidFill>
              <a:srgbClr val="1EBBEE"/>
            </a:solidFill>
            <a:ln w="10795" cap="flat" cmpd="sng" algn="ctr">
              <a:noFill/>
              <a:prstDash val="solid"/>
              <a:headEnd type="none" w="med" len="med"/>
              <a:tailEnd type="none" w="med" len="med"/>
            </a:ln>
            <a:effectLst/>
          </p:spPr>
          <p:txBody>
            <a:bodyPr vert="horz" wrap="square" lIns="216000" tIns="45659" rIns="91320" bIns="45659" numCol="1" rtlCol="0" anchor="ctr" anchorCtr="0" compatLnSpc="1">
              <a:prstTxWarp prst="textNoShape">
                <a:avLst/>
              </a:prstTxWarp>
            </a:bodyPr>
            <a:lstStyle/>
            <a:p>
              <a:pPr marL="342900" marR="0" lvl="0" indent="-342900" defTabSz="912938"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mj-lt"/>
                </a:rPr>
                <a:t>Transaction response time</a:t>
              </a:r>
            </a:p>
            <a:p>
              <a:pPr marL="342900" marR="0" lvl="0" indent="-342900" defTabSz="912938"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mj-lt"/>
                </a:rPr>
                <a:t>DB response time</a:t>
              </a:r>
            </a:p>
            <a:p>
              <a:pPr marL="342900" marR="0" lvl="0" indent="-342900" defTabSz="912938"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mj-lt"/>
                </a:rPr>
                <a:t>Exceptions</a:t>
              </a:r>
            </a:p>
            <a:p>
              <a:pPr marL="342900" marR="0" lvl="0" indent="-342900" defTabSz="912938"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mj-lt"/>
                </a:rPr>
                <a:t>CPU and memory utilization</a:t>
              </a:r>
            </a:p>
            <a:p>
              <a:pPr marL="342900" marR="0" lvl="0" indent="-342900" defTabSz="912938"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mj-lt"/>
                </a:rPr>
                <a:t>Data center location</a:t>
              </a:r>
            </a:p>
          </p:txBody>
        </p:sp>
        <p:sp>
          <p:nvSpPr>
            <p:cNvPr id="5" name="Rectangle 4"/>
            <p:cNvSpPr/>
            <p:nvPr/>
          </p:nvSpPr>
          <p:spPr bwMode="auto">
            <a:xfrm>
              <a:off x="7600603" y="699876"/>
              <a:ext cx="733489" cy="2011658"/>
            </a:xfrm>
            <a:prstGeom prst="rect">
              <a:avLst/>
            </a:prstGeom>
            <a:solidFill>
              <a:srgbClr val="0094BC"/>
            </a:solidFill>
            <a:ln w="10795" cap="flat" cmpd="sng" algn="ctr">
              <a:noFill/>
              <a:prstDash val="solid"/>
              <a:headEnd type="none" w="med" len="med"/>
              <a:tailEnd type="none" w="med" len="med"/>
            </a:ln>
            <a:effectLst/>
          </p:spPr>
          <p:txBody>
            <a:bodyPr vert="vert270" wrap="square" lIns="91320" tIns="45659" rIns="91320" bIns="45659" numCol="1" rtlCol="0" anchor="ctr" anchorCtr="0" compatLnSpc="1">
              <a:prstTxWarp prst="textNoShape">
                <a:avLst/>
              </a:prstTxWarp>
            </a:bodyPr>
            <a:lstStyle/>
            <a:p>
              <a:pPr marL="0" marR="0" lvl="0" indent="0" algn="ctr" defTabSz="912938" eaLnBrk="1" fontAlgn="base" latinLnBrk="0" hangingPunct="1">
                <a:lnSpc>
                  <a:spcPct val="9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mj-lt"/>
                  <a:cs typeface="Segoe UI Semibold" panose="020B0702040204020203" pitchFamily="34" charset="0"/>
                </a:rPr>
                <a:t>Service Performance</a:t>
              </a:r>
            </a:p>
          </p:txBody>
        </p:sp>
        <p:sp>
          <p:nvSpPr>
            <p:cNvPr id="7" name="Rectangle 6"/>
            <p:cNvSpPr/>
            <p:nvPr/>
          </p:nvSpPr>
          <p:spPr bwMode="auto">
            <a:xfrm>
              <a:off x="8333705" y="2757253"/>
              <a:ext cx="3932649" cy="2011658"/>
            </a:xfrm>
            <a:prstGeom prst="rect">
              <a:avLst/>
            </a:prstGeom>
            <a:solidFill>
              <a:srgbClr val="0680C4"/>
            </a:solidFill>
            <a:ln w="10795" cap="flat" cmpd="sng" algn="ctr">
              <a:noFill/>
              <a:prstDash val="solid"/>
              <a:headEnd type="none" w="med" len="med"/>
              <a:tailEnd type="none" w="med" len="med"/>
            </a:ln>
            <a:effectLst/>
          </p:spPr>
          <p:txBody>
            <a:bodyPr vert="horz" wrap="square" lIns="216000" tIns="45659" rIns="91320" bIns="45659" numCol="1" rtlCol="0" anchor="ctr" anchorCtr="0" compatLnSpc="1">
              <a:prstTxWarp prst="textNoShape">
                <a:avLst/>
              </a:prstTxWarp>
            </a:bodyPr>
            <a:lstStyle/>
            <a:p>
              <a:pPr marL="342900" marR="0" lvl="0" indent="-342900" defTabSz="912938"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mj-lt"/>
                </a:rPr>
                <a:t>Custom events</a:t>
              </a:r>
            </a:p>
            <a:p>
              <a:pPr marL="342900" marR="0" lvl="0" indent="-342900" defTabSz="912938"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mj-lt"/>
                </a:rPr>
                <a:t>Custom dimensions</a:t>
              </a:r>
            </a:p>
            <a:p>
              <a:pPr marL="342900" marR="0" lvl="0" indent="-342900" defTabSz="912938"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mj-lt"/>
                </a:rPr>
                <a:t>App KPIs</a:t>
              </a:r>
            </a:p>
            <a:p>
              <a:pPr marL="342900" marR="0" lvl="0" indent="-342900" defTabSz="912938"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mj-lt"/>
                </a:rPr>
                <a:t>Conversion rates</a:t>
              </a:r>
            </a:p>
          </p:txBody>
        </p:sp>
        <p:sp>
          <p:nvSpPr>
            <p:cNvPr id="8" name="Rectangle 7"/>
            <p:cNvSpPr/>
            <p:nvPr/>
          </p:nvSpPr>
          <p:spPr bwMode="auto">
            <a:xfrm>
              <a:off x="7600603" y="2757253"/>
              <a:ext cx="733489" cy="2011658"/>
            </a:xfrm>
            <a:prstGeom prst="rect">
              <a:avLst/>
            </a:prstGeom>
            <a:solidFill>
              <a:srgbClr val="056499"/>
            </a:solidFill>
            <a:ln w="10795" cap="flat" cmpd="sng" algn="ctr">
              <a:noFill/>
              <a:prstDash val="solid"/>
              <a:headEnd type="none" w="med" len="med"/>
              <a:tailEnd type="none" w="med" len="med"/>
            </a:ln>
            <a:effectLst/>
          </p:spPr>
          <p:txBody>
            <a:bodyPr vert="vert270" wrap="square" lIns="91320" tIns="45659" rIns="91320" bIns="45659" numCol="1" rtlCol="0" anchor="ctr" anchorCtr="0" compatLnSpc="1">
              <a:prstTxWarp prst="textNoShape">
                <a:avLst/>
              </a:prstTxWarp>
            </a:bodyPr>
            <a:lstStyle/>
            <a:p>
              <a:pPr marL="0" marR="0" lvl="0" indent="0" algn="ctr" defTabSz="912938" eaLnBrk="1" fontAlgn="base" latinLnBrk="0" hangingPunct="1">
                <a:lnSpc>
                  <a:spcPct val="9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mj-lt"/>
                  <a:cs typeface="Segoe UI Semibold" panose="020B0702040204020203" pitchFamily="34" charset="0"/>
                </a:rPr>
                <a:t>App &amp; Business Metrics</a:t>
              </a:r>
            </a:p>
          </p:txBody>
        </p:sp>
        <p:sp>
          <p:nvSpPr>
            <p:cNvPr id="9" name="Rectangle 8"/>
            <p:cNvSpPr/>
            <p:nvPr/>
          </p:nvSpPr>
          <p:spPr bwMode="auto">
            <a:xfrm>
              <a:off x="8334092" y="4814631"/>
              <a:ext cx="3932261" cy="2011658"/>
            </a:xfrm>
            <a:prstGeom prst="rect">
              <a:avLst/>
            </a:prstGeom>
            <a:solidFill>
              <a:srgbClr val="002050"/>
            </a:solidFill>
            <a:ln w="10795" cap="flat" cmpd="sng" algn="ctr">
              <a:noFill/>
              <a:prstDash val="solid"/>
              <a:headEnd type="none" w="med" len="med"/>
              <a:tailEnd type="none" w="med" len="med"/>
            </a:ln>
            <a:effectLst/>
          </p:spPr>
          <p:txBody>
            <a:bodyPr vert="horz" wrap="square" lIns="216000" tIns="45659" rIns="91320" bIns="45659" numCol="1" rtlCol="0" anchor="ctr" anchorCtr="0" compatLnSpc="1">
              <a:prstTxWarp prst="textNoShape">
                <a:avLst/>
              </a:prstTxWarp>
            </a:bodyPr>
            <a:lstStyle/>
            <a:p>
              <a:pPr marL="342900" marR="0" lvl="0" indent="-342900" defTabSz="912938"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mj-lt"/>
                </a:rPr>
                <a:t>Response time</a:t>
              </a:r>
            </a:p>
            <a:p>
              <a:pPr marL="342900" marR="0" lvl="0" indent="-342900" defTabSz="912938"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mj-lt"/>
                </a:rPr>
                <a:t>Errors</a:t>
              </a:r>
            </a:p>
            <a:p>
              <a:pPr marL="342900" marR="0" lvl="0" indent="-342900" defTabSz="912938"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mj-lt"/>
                </a:rPr>
                <a:t>Geo location</a:t>
              </a:r>
            </a:p>
            <a:p>
              <a:pPr marL="342900" marR="0" lvl="0" indent="-342900" defTabSz="912938"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mj-lt"/>
                </a:rPr>
                <a:t>Browser type and version</a:t>
              </a:r>
            </a:p>
            <a:p>
              <a:pPr marL="342900" marR="0" lvl="0" indent="-342900" defTabSz="912938"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0" cap="none" spc="0" normalizeH="0" baseline="0" noProof="0" dirty="0">
                  <a:ln>
                    <a:noFill/>
                  </a:ln>
                  <a:gradFill>
                    <a:gsLst>
                      <a:gs pos="0">
                        <a:srgbClr val="FFFFFF"/>
                      </a:gs>
                      <a:gs pos="100000">
                        <a:srgbClr val="FFFFFF"/>
                      </a:gs>
                    </a:gsLst>
                    <a:lin ang="5400000" scaled="0"/>
                  </a:gradFill>
                  <a:effectLst/>
                  <a:uLnTx/>
                  <a:uFillTx/>
                  <a:latin typeface="+mj-lt"/>
                </a:rPr>
                <a:t>Session</a:t>
              </a:r>
            </a:p>
          </p:txBody>
        </p:sp>
        <p:sp>
          <p:nvSpPr>
            <p:cNvPr id="10" name="Rectangle 9"/>
            <p:cNvSpPr/>
            <p:nvPr/>
          </p:nvSpPr>
          <p:spPr bwMode="auto">
            <a:xfrm>
              <a:off x="7600216" y="4814631"/>
              <a:ext cx="733876" cy="2011658"/>
            </a:xfrm>
            <a:prstGeom prst="rect">
              <a:avLst/>
            </a:prstGeom>
            <a:solidFill>
              <a:srgbClr val="000F26"/>
            </a:solidFill>
            <a:ln w="10795" cap="flat" cmpd="sng" algn="ctr">
              <a:noFill/>
              <a:prstDash val="solid"/>
              <a:headEnd type="none" w="med" len="med"/>
              <a:tailEnd type="none" w="med" len="med"/>
            </a:ln>
            <a:effectLst/>
          </p:spPr>
          <p:txBody>
            <a:bodyPr vert="vert270" wrap="square" lIns="91320" tIns="45659" rIns="91320" bIns="45659" numCol="1" rtlCol="0" anchor="ctr" anchorCtr="0" compatLnSpc="1">
              <a:prstTxWarp prst="textNoShape">
                <a:avLst/>
              </a:prstTxWarp>
            </a:bodyPr>
            <a:lstStyle/>
            <a:p>
              <a:pPr marL="0" marR="0" lvl="0" indent="0" algn="ctr" defTabSz="912938" eaLnBrk="1" fontAlgn="base" latinLnBrk="0" hangingPunct="1">
                <a:lnSpc>
                  <a:spcPct val="9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latin typeface="+mj-lt"/>
                  <a:cs typeface="Segoe UI Semibold" panose="020B0702040204020203" pitchFamily="34" charset="0"/>
                </a:rPr>
                <a:t>Customer Experience</a:t>
              </a:r>
            </a:p>
          </p:txBody>
        </p:sp>
      </p:grpSp>
    </p:spTree>
    <p:extLst>
      <p:ext uri="{BB962C8B-B14F-4D97-AF65-F5344CB8AC3E}">
        <p14:creationId xmlns:p14="http://schemas.microsoft.com/office/powerpoint/2010/main" val="3474456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4154984"/>
          </a:xfrm>
        </p:spPr>
        <p:txBody>
          <a:bodyPr/>
          <a:lstStyle/>
          <a:p>
            <a:r>
              <a:rPr lang="en-US" sz="3200" dirty="0"/>
              <a:t>Diagnose problems right from within your dev environment</a:t>
            </a:r>
          </a:p>
          <a:p>
            <a:r>
              <a:rPr lang="en-US" sz="3200" dirty="0"/>
              <a:t>Integrate with existing DevOps workflows in Visual Studio &amp; VSTS</a:t>
            </a:r>
          </a:p>
          <a:p>
            <a:pPr marL="0" indent="0" defTabSz="914400" eaLnBrk="0" fontAlgn="base" hangingPunct="0">
              <a:lnSpc>
                <a:spcPct val="100000"/>
              </a:lnSpc>
              <a:spcBef>
                <a:spcPct val="0"/>
              </a:spcBef>
              <a:spcAft>
                <a:spcPct val="0"/>
              </a:spcAft>
              <a:buSzTx/>
              <a:buNone/>
            </a:pPr>
            <a:endParaRPr lang="en-US" altLang="en-US" sz="2400" dirty="0">
              <a:solidFill>
                <a:schemeClr val="accent1"/>
              </a:solidFill>
            </a:endParaRPr>
          </a:p>
          <a:p>
            <a:pPr marL="0" indent="0" defTabSz="914400" eaLnBrk="0" fontAlgn="base" hangingPunct="0">
              <a:lnSpc>
                <a:spcPct val="100000"/>
              </a:lnSpc>
              <a:spcBef>
                <a:spcPct val="0"/>
              </a:spcBef>
              <a:spcAft>
                <a:spcPct val="0"/>
              </a:spcAft>
              <a:buSzTx/>
              <a:buNone/>
            </a:pPr>
            <a:r>
              <a:rPr lang="en-US" altLang="en-US" sz="3200" dirty="0">
                <a:solidFill>
                  <a:schemeClr val="accent1"/>
                </a:solidFill>
              </a:rPr>
              <a:t>Visual Studio 2015 (Update 2)</a:t>
            </a:r>
          </a:p>
          <a:p>
            <a:pPr marL="342900" lvl="1" indent="0" defTabSz="914400" eaLnBrk="0" fontAlgn="base" hangingPunct="0">
              <a:lnSpc>
                <a:spcPct val="100000"/>
              </a:lnSpc>
              <a:spcBef>
                <a:spcPct val="0"/>
              </a:spcBef>
              <a:spcAft>
                <a:spcPct val="0"/>
              </a:spcAft>
              <a:buSzTx/>
              <a:buNone/>
            </a:pPr>
            <a:r>
              <a:rPr lang="en-US" altLang="en-US" dirty="0"/>
              <a:t>Seamless Trace Collection; Search Production Telemetry; </a:t>
            </a:r>
            <a:br>
              <a:rPr lang="en-US" altLang="en-US" dirty="0"/>
            </a:br>
            <a:r>
              <a:rPr lang="en-US" altLang="en-US" dirty="0"/>
              <a:t>Diagnostics Hub; Jump to Code</a:t>
            </a:r>
          </a:p>
          <a:p>
            <a:pPr marL="0" indent="0" defTabSz="914400" eaLnBrk="0" fontAlgn="base" hangingPunct="0">
              <a:lnSpc>
                <a:spcPct val="100000"/>
              </a:lnSpc>
              <a:spcBef>
                <a:spcPts val="1200"/>
              </a:spcBef>
              <a:spcAft>
                <a:spcPct val="0"/>
              </a:spcAft>
              <a:buSzTx/>
              <a:buNone/>
            </a:pPr>
            <a:r>
              <a:rPr lang="en-US" altLang="en-US" sz="3200" dirty="0">
                <a:solidFill>
                  <a:schemeClr val="accent1"/>
                </a:solidFill>
              </a:rPr>
              <a:t>Visual Studio Team Services</a:t>
            </a:r>
          </a:p>
          <a:p>
            <a:pPr marL="342900" lvl="1" indent="0" defTabSz="914400" eaLnBrk="0" fontAlgn="base" hangingPunct="0">
              <a:lnSpc>
                <a:spcPct val="100000"/>
              </a:lnSpc>
              <a:spcBef>
                <a:spcPct val="0"/>
              </a:spcBef>
              <a:spcAft>
                <a:spcPct val="0"/>
              </a:spcAft>
              <a:buSzTx/>
              <a:buNone/>
            </a:pPr>
            <a:r>
              <a:rPr lang="en-US" altLang="en-US" dirty="0"/>
              <a:t>Release Annotations; Cloud Load Testing;</a:t>
            </a:r>
            <a:br>
              <a:rPr lang="en-US" altLang="en-US" dirty="0"/>
            </a:br>
            <a:r>
              <a:rPr lang="en-US" altLang="en-US" dirty="0"/>
              <a:t>Work Item Tracking</a:t>
            </a:r>
            <a:endParaRPr lang="en-US" altLang="en-US" dirty="0">
              <a:latin typeface="+mj-lt"/>
            </a:endParaRPr>
          </a:p>
        </p:txBody>
      </p:sp>
      <p:sp>
        <p:nvSpPr>
          <p:cNvPr id="3" name="Title 2"/>
          <p:cNvSpPr>
            <a:spLocks noGrp="1"/>
          </p:cNvSpPr>
          <p:nvPr>
            <p:ph type="title"/>
          </p:nvPr>
        </p:nvSpPr>
        <p:spPr/>
        <p:txBody>
          <a:bodyPr/>
          <a:lstStyle/>
          <a:p>
            <a:r>
              <a:rPr lang="en-US" dirty="0"/>
              <a:t>DevOps integration</a:t>
            </a:r>
          </a:p>
        </p:txBody>
      </p:sp>
      <p:pic>
        <p:nvPicPr>
          <p:cNvPr id="5" name="Picture 4"/>
          <p:cNvPicPr>
            <a:picLocks noChangeAspect="1"/>
          </p:cNvPicPr>
          <p:nvPr/>
        </p:nvPicPr>
        <p:blipFill rotWithShape="1">
          <a:blip r:embed="rId3"/>
          <a:srcRect l="720" t="2942" r="27162" b="27411"/>
          <a:stretch/>
        </p:blipFill>
        <p:spPr>
          <a:xfrm>
            <a:off x="6352019" y="3863018"/>
            <a:ext cx="5809819" cy="2783550"/>
          </a:xfrm>
          <a:prstGeom prst="rect">
            <a:avLst/>
          </a:prstGeom>
        </p:spPr>
      </p:pic>
    </p:spTree>
    <p:extLst>
      <p:ext uri="{BB962C8B-B14F-4D97-AF65-F5344CB8AC3E}">
        <p14:creationId xmlns:p14="http://schemas.microsoft.com/office/powerpoint/2010/main" val="79600264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gradFill>
                  <a:gsLst>
                    <a:gs pos="1250">
                      <a:schemeClr val="tx1"/>
                    </a:gs>
                    <a:gs pos="100000">
                      <a:schemeClr val="tx1"/>
                    </a:gs>
                  </a:gsLst>
                  <a:lin ang="5400000" scaled="0"/>
                </a:gradFill>
              </a:rPr>
              <a:t>Flexibility and extensibility</a:t>
            </a:r>
          </a:p>
        </p:txBody>
      </p:sp>
      <p:sp>
        <p:nvSpPr>
          <p:cNvPr id="2" name="Text Placeholder 1"/>
          <p:cNvSpPr>
            <a:spLocks noGrp="1"/>
          </p:cNvSpPr>
          <p:nvPr>
            <p:ph type="body" sz="quarter" idx="11"/>
          </p:nvPr>
        </p:nvSpPr>
        <p:spPr>
          <a:xfrm>
            <a:off x="242420" y="1174966"/>
            <a:ext cx="6449947" cy="3902607"/>
          </a:xfrm>
        </p:spPr>
        <p:txBody>
          <a:bodyPr/>
          <a:lstStyle/>
          <a:p>
            <a:pPr marL="466310" indent="-466310">
              <a:spcBef>
                <a:spcPts val="1632"/>
              </a:spcBef>
            </a:pPr>
            <a:r>
              <a:rPr lang="en-US" sz="3200" dirty="0">
                <a:solidFill>
                  <a:schemeClr val="accent1"/>
                </a:solidFill>
              </a:rPr>
              <a:t>Open Source SDKs </a:t>
            </a:r>
            <a:r>
              <a:rPr lang="en-US" sz="3200" dirty="0"/>
              <a:t>to power insights for any web app</a:t>
            </a:r>
          </a:p>
          <a:p>
            <a:pPr marL="466310" indent="-466310">
              <a:spcBef>
                <a:spcPts val="1632"/>
              </a:spcBef>
            </a:pPr>
            <a:r>
              <a:rPr lang="en-US" sz="3200" dirty="0">
                <a:solidFill>
                  <a:schemeClr val="accent1"/>
                </a:solidFill>
              </a:rPr>
              <a:t>Continuously export data</a:t>
            </a:r>
            <a:r>
              <a:rPr lang="en-US" sz="3200" dirty="0"/>
              <a:t> to Azure Blob Storage or SQL</a:t>
            </a:r>
          </a:p>
          <a:p>
            <a:pPr marL="466310" indent="-466310">
              <a:spcBef>
                <a:spcPts val="1632"/>
              </a:spcBef>
            </a:pPr>
            <a:r>
              <a:rPr lang="en-US" sz="3200" dirty="0"/>
              <a:t>Visualize data with </a:t>
            </a:r>
            <a:r>
              <a:rPr lang="en-US" sz="3200" dirty="0">
                <a:solidFill>
                  <a:schemeClr val="accent1"/>
                </a:solidFill>
              </a:rPr>
              <a:t>Power BI Content Pack</a:t>
            </a:r>
          </a:p>
          <a:p>
            <a:pPr marL="466310" indent="-466310">
              <a:spcBef>
                <a:spcPts val="1632"/>
              </a:spcBef>
            </a:pPr>
            <a:r>
              <a:rPr lang="en-US" sz="3200" dirty="0">
                <a:solidFill>
                  <a:srgbClr val="FFFFFF"/>
                </a:solidFill>
              </a:rPr>
              <a:t>Data access via </a:t>
            </a:r>
            <a:r>
              <a:rPr lang="en-US" sz="3200" dirty="0">
                <a:solidFill>
                  <a:schemeClr val="accent1"/>
                </a:solidFill>
              </a:rPr>
              <a:t>REST APIs</a:t>
            </a:r>
            <a:endParaRPr lang="en-US" sz="3200" dirty="0">
              <a:solidFill>
                <a:srgbClr val="FFFFFF"/>
              </a:solidFill>
            </a:endParaRPr>
          </a:p>
        </p:txBody>
      </p:sp>
      <p:pic>
        <p:nvPicPr>
          <p:cNvPr id="4" name="Picture 2" descr="https://powerbi.microsoft.com/mediahandler/blog/legacymedia/8132.dashboard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10520" y="1302726"/>
            <a:ext cx="5853907" cy="44539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8421232"/>
      </p:ext>
    </p:extLst>
  </p:cSld>
  <p:clrMapOvr>
    <a:masterClrMapping/>
  </p:clrMapOvr>
  <p:transition>
    <p:fade/>
  </p:transition>
</p:sld>
</file>

<file path=ppt/theme/theme1.xml><?xml version="1.0" encoding="utf-8"?>
<a:theme xmlns:a="http://schemas.openxmlformats.org/drawingml/2006/main" name="5-30721_Build_2016_Template_Light">
  <a:themeElements>
    <a:clrScheme name="Build 2016">
      <a:dk1>
        <a:srgbClr val="505050"/>
      </a:dk1>
      <a:lt1>
        <a:srgbClr val="FFFFFF"/>
      </a:lt1>
      <a:dk2>
        <a:srgbClr val="0078D7"/>
      </a:dk2>
      <a:lt2>
        <a:srgbClr val="F8F8F8"/>
      </a:lt2>
      <a:accent1>
        <a:srgbClr val="0078D7"/>
      </a:accent1>
      <a:accent2>
        <a:srgbClr val="002050"/>
      </a:accent2>
      <a:accent3>
        <a:srgbClr val="00BCF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pplication Insights Breakout.potx" id="{5530F390-6BC9-4B43-8F60-B3BFA254DE95}" vid="{40D78252-578A-43C3-9671-4A17DCB3FDA4}"/>
    </a:ext>
  </a:extLst>
</a:theme>
</file>

<file path=ppt/theme/theme2.xml><?xml version="1.0" encoding="utf-8"?>
<a:theme xmlns:a="http://schemas.openxmlformats.org/drawingml/2006/main" name="5-30721_Build_2016_Template_Dark">
  <a:themeElements>
    <a:clrScheme name="Build 2016 Dark">
      <a:dk1>
        <a:srgbClr val="505050"/>
      </a:dk1>
      <a:lt1>
        <a:srgbClr val="FFFFFF"/>
      </a:lt1>
      <a:dk2>
        <a:srgbClr val="0078D7"/>
      </a:dk2>
      <a:lt2>
        <a:srgbClr val="F8F8F8"/>
      </a:lt2>
      <a:accent1>
        <a:srgbClr val="00BCF2"/>
      </a:accent1>
      <a:accent2>
        <a:srgbClr val="0078D7"/>
      </a:accent2>
      <a:accent3>
        <a:srgbClr val="002050"/>
      </a:accent3>
      <a:accent4>
        <a:srgbClr val="D2D2D2"/>
      </a:accent4>
      <a:accent5>
        <a:srgbClr val="737373"/>
      </a:accent5>
      <a:accent6>
        <a:srgbClr val="323232"/>
      </a:accent6>
      <a:hlink>
        <a:srgbClr val="5DDCFF"/>
      </a:hlink>
      <a:folHlink>
        <a:srgbClr val="5DDCFF"/>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pplication Insights Breakout.potx" id="{5530F390-6BC9-4B43-8F60-B3BFA254DE95}" vid="{D2F99556-542D-40D9-B040-032E1D33F394}"/>
    </a:ext>
  </a:extLst>
</a:theme>
</file>

<file path=ppt/theme/theme3.xml><?xml version="1.0" encoding="utf-8"?>
<a:theme xmlns:a="http://schemas.openxmlformats.org/drawingml/2006/main" name="1_5-30721_Build_2016_Template_Dark">
  <a:themeElements>
    <a:clrScheme name="Build 2016 Dark">
      <a:dk1>
        <a:srgbClr val="505050"/>
      </a:dk1>
      <a:lt1>
        <a:srgbClr val="FFFFFF"/>
      </a:lt1>
      <a:dk2>
        <a:srgbClr val="0078D7"/>
      </a:dk2>
      <a:lt2>
        <a:srgbClr val="F8F8F8"/>
      </a:lt2>
      <a:accent1>
        <a:srgbClr val="00BCF2"/>
      </a:accent1>
      <a:accent2>
        <a:srgbClr val="0078D7"/>
      </a:accent2>
      <a:accent3>
        <a:srgbClr val="002050"/>
      </a:accent3>
      <a:accent4>
        <a:srgbClr val="D2D2D2"/>
      </a:accent4>
      <a:accent5>
        <a:srgbClr val="737373"/>
      </a:accent5>
      <a:accent6>
        <a:srgbClr val="323232"/>
      </a:accent6>
      <a:hlink>
        <a:srgbClr val="5DDCFF"/>
      </a:hlink>
      <a:folHlink>
        <a:srgbClr val="5DDCFF"/>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pplication Insights Breakout.potx" id="{5530F390-6BC9-4B43-8F60-B3BFA254DE95}" vid="{BD2C614B-E817-4F74-A795-35C632CD5FF3}"/>
    </a:ext>
  </a:extLst>
</a:theme>
</file>

<file path=ppt/theme/theme4.xml><?xml version="1.0" encoding="utf-8"?>
<a:theme xmlns:a="http://schemas.openxmlformats.org/drawingml/2006/main" name="2_5-30721_Build_2016_Template_Dark">
  <a:themeElements>
    <a:clrScheme name="Build 2016 Dark">
      <a:dk1>
        <a:srgbClr val="505050"/>
      </a:dk1>
      <a:lt1>
        <a:srgbClr val="FFFFFF"/>
      </a:lt1>
      <a:dk2>
        <a:srgbClr val="0078D7"/>
      </a:dk2>
      <a:lt2>
        <a:srgbClr val="F8F8F8"/>
      </a:lt2>
      <a:accent1>
        <a:srgbClr val="00BCF2"/>
      </a:accent1>
      <a:accent2>
        <a:srgbClr val="0078D7"/>
      </a:accent2>
      <a:accent3>
        <a:srgbClr val="002050"/>
      </a:accent3>
      <a:accent4>
        <a:srgbClr val="D2D2D2"/>
      </a:accent4>
      <a:accent5>
        <a:srgbClr val="737373"/>
      </a:accent5>
      <a:accent6>
        <a:srgbClr val="323232"/>
      </a:accent6>
      <a:hlink>
        <a:srgbClr val="5DDCFF"/>
      </a:hlink>
      <a:folHlink>
        <a:srgbClr val="5DDCFF"/>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pplication Insights Breakout.potx" id="{5530F390-6BC9-4B43-8F60-B3BFA254DE95}" vid="{730D6BC3-D482-4D21-8BAC-E1627936C235}"/>
    </a:ext>
  </a:extLst>
</a:theme>
</file>

<file path=ppt/theme/theme5.xml><?xml version="1.0" encoding="utf-8"?>
<a:theme xmlns:a="http://schemas.openxmlformats.org/drawingml/2006/main" name="1_5-30721_Build_2016_Template_Light">
  <a:themeElements>
    <a:clrScheme name="Build 2016">
      <a:dk1>
        <a:srgbClr val="505050"/>
      </a:dk1>
      <a:lt1>
        <a:srgbClr val="FFFFFF"/>
      </a:lt1>
      <a:dk2>
        <a:srgbClr val="0078D7"/>
      </a:dk2>
      <a:lt2>
        <a:srgbClr val="F8F8F8"/>
      </a:lt2>
      <a:accent1>
        <a:srgbClr val="0078D7"/>
      </a:accent1>
      <a:accent2>
        <a:srgbClr val="002050"/>
      </a:accent2>
      <a:accent3>
        <a:srgbClr val="00BCF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pplication Insights Breakout.potx" id="{5530F390-6BC9-4B43-8F60-B3BFA254DE95}" vid="{A9F14737-86F6-454C-8A98-46CE7B0A9032}"/>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82A7A3D9BD758418CAAFE679CD29BB7" ma:contentTypeVersion="7" ma:contentTypeDescription="Create a new document." ma:contentTypeScope="" ma:versionID="ce59cd03b3027e61406496e3b6e77c26">
  <xsd:schema xmlns:xsd="http://www.w3.org/2001/XMLSchema" xmlns:xs="http://www.w3.org/2001/XMLSchema" xmlns:p="http://schemas.microsoft.com/office/2006/metadata/properties" xmlns:ns2="46f867f0-f8bb-4ccd-aeb8-c8f70404e330" xmlns:ns3="81176661-6a1e-4c8d-8b78-aaadb0f8b3ff" targetNamespace="http://schemas.microsoft.com/office/2006/metadata/properties" ma:root="true" ma:fieldsID="996e0b4cac5e2e14d0b7f7698d0e5210" ns2:_="" ns3:_="">
    <xsd:import namespace="46f867f0-f8bb-4ccd-aeb8-c8f70404e330"/>
    <xsd:import namespace="81176661-6a1e-4c8d-8b78-aaadb0f8b3ff"/>
    <xsd:element name="properties">
      <xsd:complexType>
        <xsd:sequence>
          <xsd:element name="documentManagement">
            <xsd:complexType>
              <xsd:all>
                <xsd:element ref="ns2:SharedWithUsers" minOccurs="0"/>
                <xsd:element ref="ns3:pjqy" minOccurs="0"/>
                <xsd:element ref="ns3:g81c" minOccurs="0"/>
                <xsd:element ref="ns3:wsdw" minOccurs="0"/>
                <xsd:element ref="ns2:SharingHintHash"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6f867f0-f8bb-4ccd-aeb8-c8f70404e330"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12" nillable="true" ma:displayName="Sharing Hint Hash" ma:internalName="SharingHintHash" ma:readOnly="true">
      <xsd:simpleType>
        <xsd:restriction base="dms:Text"/>
      </xsd:simple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1176661-6a1e-4c8d-8b78-aaadb0f8b3ff" elementFormDefault="qualified">
    <xsd:import namespace="http://schemas.microsoft.com/office/2006/documentManagement/types"/>
    <xsd:import namespace="http://schemas.microsoft.com/office/infopath/2007/PartnerControls"/>
    <xsd:element name="pjqy" ma:index="9" nillable="true" ma:displayName="Rank" ma:internalName="pjqy">
      <xsd:simpleType>
        <xsd:restriction base="dms:Number"/>
      </xsd:simpleType>
    </xsd:element>
    <xsd:element name="g81c" ma:index="10" nillable="true" ma:displayName="Priority" ma:internalName="g81c">
      <xsd:simpleType>
        <xsd:restriction base="dms:Text"/>
      </xsd:simpleType>
    </xsd:element>
    <xsd:element name="wsdw" ma:index="11" nillable="true" ma:displayName="Class" ma:internalName="wsdw">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46f867f0-f8bb-4ccd-aeb8-c8f70404e330">
      <UserInfo>
        <DisplayName>Jon Fancey</DisplayName>
        <AccountId>16678</AccountId>
        <AccountType/>
      </UserInfo>
    </SharedWithUsers>
    <wsdw xmlns="81176661-6a1e-4c8d-8b78-aaadb0f8b3ff" xsi:nil="true"/>
    <g81c xmlns="81176661-6a1e-4c8d-8b78-aaadb0f8b3ff" xsi:nil="true"/>
    <pjqy xmlns="81176661-6a1e-4c8d-8b78-aaadb0f8b3ff"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13C99E7-2481-4927-96DC-89A39C94B30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6f867f0-f8bb-4ccd-aeb8-c8f70404e330"/>
    <ds:schemaRef ds:uri="81176661-6a1e-4c8d-8b78-aaadb0f8b3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purl.org/dc/dcmitype/"/>
    <ds:schemaRef ds:uri="http://schemas.microsoft.com/office/infopath/2007/PartnerControls"/>
    <ds:schemaRef ds:uri="http://schemas.microsoft.com/office/2006/documentManagement/types"/>
    <ds:schemaRef ds:uri="http://schemas.microsoft.com/office/2006/metadata/properties"/>
    <ds:schemaRef ds:uri="http://schemas.openxmlformats.org/package/2006/metadata/core-properties"/>
    <ds:schemaRef ds:uri="http://purl.org/dc/terms/"/>
    <ds:schemaRef ds:uri="http://purl.org/dc/elements/1.1/"/>
    <ds:schemaRef ds:uri="http://www.w3.org/XML/1998/namespace"/>
    <ds:schemaRef ds:uri="81176661-6a1e-4c8d-8b78-aaadb0f8b3ff"/>
    <ds:schemaRef ds:uri="46f867f0-f8bb-4ccd-aeb8-c8f70404e330"/>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22214</TotalTime>
  <Words>1724</Words>
  <Application>Microsoft Office PowerPoint</Application>
  <PresentationFormat>Custom</PresentationFormat>
  <Paragraphs>257</Paragraphs>
  <Slides>51</Slides>
  <Notes>11</Notes>
  <HiddenSlides>0</HiddenSlides>
  <MMClips>0</MMClips>
  <ScaleCrop>false</ScaleCrop>
  <HeadingPairs>
    <vt:vector size="6" baseType="variant">
      <vt:variant>
        <vt:lpstr>Fonts Used</vt:lpstr>
      </vt:variant>
      <vt:variant>
        <vt:i4>9</vt:i4>
      </vt:variant>
      <vt:variant>
        <vt:lpstr>Theme</vt:lpstr>
      </vt:variant>
      <vt:variant>
        <vt:i4>5</vt:i4>
      </vt:variant>
      <vt:variant>
        <vt:lpstr>Slide Titles</vt:lpstr>
      </vt:variant>
      <vt:variant>
        <vt:i4>51</vt:i4>
      </vt:variant>
    </vt:vector>
  </HeadingPairs>
  <TitlesOfParts>
    <vt:vector size="65" baseType="lpstr">
      <vt:lpstr>Arial</vt:lpstr>
      <vt:lpstr>Calibri</vt:lpstr>
      <vt:lpstr>Consolas</vt:lpstr>
      <vt:lpstr>Segoe UI</vt:lpstr>
      <vt:lpstr>Segoe UI Light</vt:lpstr>
      <vt:lpstr>Segoe UI Semibold</vt:lpstr>
      <vt:lpstr>segoe-ui_semibold</vt:lpstr>
      <vt:lpstr>Times New Roman</vt:lpstr>
      <vt:lpstr>Wingdings</vt:lpstr>
      <vt:lpstr>5-30721_Build_2016_Template_Light</vt:lpstr>
      <vt:lpstr>5-30721_Build_2016_Template_Dark</vt:lpstr>
      <vt:lpstr>1_5-30721_Build_2016_Template_Dark</vt:lpstr>
      <vt:lpstr>2_5-30721_Build_2016_Template_Dark</vt:lpstr>
      <vt:lpstr>1_5-30721_Build_2016_Template_Light</vt:lpstr>
      <vt:lpstr>Application Insights Lightning Talk</vt:lpstr>
      <vt:lpstr>Agenda</vt:lpstr>
      <vt:lpstr>Answer questions like …</vt:lpstr>
      <vt:lpstr>What is Application Insights?</vt:lpstr>
      <vt:lpstr>Intelligent APM: Detect, Triage &amp; Diagnose</vt:lpstr>
      <vt:lpstr>Ad-hoc queries and interactive analytics</vt:lpstr>
      <vt:lpstr>Powerful query language</vt:lpstr>
      <vt:lpstr>DevOps integration</vt:lpstr>
      <vt:lpstr>Flexibility and extensibility</vt:lpstr>
      <vt:lpstr>AppInsights High Level Diagram</vt:lpstr>
      <vt:lpstr>Cross Platform</vt:lpstr>
      <vt:lpstr>Languages</vt:lpstr>
      <vt:lpstr>Platforms</vt:lpstr>
      <vt:lpstr>Client Side</vt:lpstr>
      <vt:lpstr>Web Pages</vt:lpstr>
      <vt:lpstr>Page Load Performance</vt:lpstr>
      <vt:lpstr>Loading Times</vt:lpstr>
      <vt:lpstr>AJAX Performance</vt:lpstr>
      <vt:lpstr>Browser Exceptions</vt:lpstr>
      <vt:lpstr>Browser</vt:lpstr>
      <vt:lpstr>Server Side</vt:lpstr>
      <vt:lpstr>Server Metrics</vt:lpstr>
      <vt:lpstr>Build Time vs Run Time</vt:lpstr>
      <vt:lpstr>Status Monitor</vt:lpstr>
      <vt:lpstr>Logs</vt:lpstr>
      <vt:lpstr>Logging Frameworks</vt:lpstr>
      <vt:lpstr>Search</vt:lpstr>
      <vt:lpstr>Snapshot Debugger</vt:lpstr>
      <vt:lpstr>Identify Failures</vt:lpstr>
      <vt:lpstr>Download Snapshot</vt:lpstr>
      <vt:lpstr>Debug Snapshot</vt:lpstr>
      <vt:lpstr>Analyze Impact</vt:lpstr>
      <vt:lpstr>Performance Profiler</vt:lpstr>
      <vt:lpstr>Server Response Time</vt:lpstr>
      <vt:lpstr>Performance</vt:lpstr>
      <vt:lpstr>Operation Details</vt:lpstr>
      <vt:lpstr>Show Hot Path</vt:lpstr>
      <vt:lpstr>Smart Detection</vt:lpstr>
      <vt:lpstr>Smart Detection</vt:lpstr>
      <vt:lpstr>Application Map</vt:lpstr>
      <vt:lpstr>Application Map</vt:lpstr>
      <vt:lpstr>Telemetry</vt:lpstr>
      <vt:lpstr>Demographics and Statistics</vt:lpstr>
      <vt:lpstr>User, Sessions, Events</vt:lpstr>
      <vt:lpstr>Page Views</vt:lpstr>
      <vt:lpstr>Retentions</vt:lpstr>
      <vt:lpstr>User Flows</vt:lpstr>
      <vt:lpstr>Analytics</vt:lpstr>
      <vt:lpstr>Analytics</vt:lpstr>
      <vt:lpstr>Some questions you might have…</vt:lpstr>
      <vt:lpstr>Thank you!</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Diagnostics for Web Apps &amp; Services with Application Insights</dc:title>
  <dc:subject>&lt;Speech title here&gt;</dc:subject>
  <dc:creator>Rahul Bagaria;Merav Davidson</dc:creator>
  <cp:keywords>Microsoft Build 2016</cp:keywords>
  <dc:description>Template: Mitchell Derrey, Silver Fox Productions
Formatting: 
Audience Type:</dc:description>
  <cp:lastModifiedBy>Martin Kulov</cp:lastModifiedBy>
  <cp:revision>654</cp:revision>
  <dcterms:created xsi:type="dcterms:W3CDTF">2014-06-10T19:28:25Z</dcterms:created>
  <dcterms:modified xsi:type="dcterms:W3CDTF">2017-09-25T15:40:31Z</dcterms:modified>
  <cp:category>Microsoft Build 2016</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0x010100E82A7A3D9BD758418CAAFE679CD29BB7</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49;#Moscone Center|d4f36a2e-dd0d-4424-990f-7c93b4e9f063</vt:lpwstr>
  </property>
  <property fmtid="{D5CDD505-2E9C-101B-9397-08002B2CF9AE}" pid="7" name="Track">
    <vt:lpwstr/>
  </property>
  <property fmtid="{D5CDD505-2E9C-101B-9397-08002B2CF9AE}" pid="8" name="Event Location">
    <vt:lpwstr>48;#San Francisco|84dfcb53-432b-499d-8965-93d483d36b4a</vt:lpwstr>
  </property>
  <property fmtid="{D5CDD505-2E9C-101B-9397-08002B2CF9AE}" pid="9" name="Campaign">
    <vt:lpwstr/>
  </property>
  <property fmtid="{D5CDD505-2E9C-101B-9397-08002B2CF9AE}" pid="10" name="IsMyDocuments">
    <vt:bool>true</vt:bool>
  </property>
  <property fmtid="{D5CDD505-2E9C-101B-9397-08002B2CF9AE}" pid="11" name="TaxKeyword">
    <vt:lpwstr>46;#Microsoft Build 2016|da8a10b5-9bc3-4217-80aa-6b60d6ec1cee</vt:lpwstr>
  </property>
  <property fmtid="{D5CDD505-2E9C-101B-9397-08002B2CF9AE}" pid="12" name="Audience1">
    <vt:lpwstr/>
  </property>
  <property fmtid="{D5CDD505-2E9C-101B-9397-08002B2CF9AE}" pid="13" name="Event Name">
    <vt:lpwstr>47;#Build|58542b36-5bf5-46a6-a53f-a41fb7a73785</vt:lpwstr>
  </property>
</Properties>
</file>

<file path=docProps/thumbnail.jpeg>
</file>